
<file path=[Content_Types].xml><?xml version="1.0" encoding="utf-8"?>
<Types xmlns="http://schemas.openxmlformats.org/package/2006/content-types">
  <Default Extension="xml" ContentType="application/xml"/>
  <Default Extension="wav" ContentType="audio/wav"/>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
  </p:notesMasterIdLst>
  <p:sldIdLst>
    <p:sldId id="257" r:id="rId2"/>
    <p:sldId id="258" r:id="rId3"/>
    <p:sldId id="262" r:id="rId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25" d="100"/>
          <a:sy n="125" d="100"/>
        </p:scale>
        <p:origin x="-8"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notesMaster" Target="notesMasters/notesMaster1.xml"/><Relationship Id="rId6" Type="http://schemas.openxmlformats.org/officeDocument/2006/relationships/printerSettings" Target="printerSettings/printerSettings1.bin"/><Relationship Id="rId7" Type="http://schemas.openxmlformats.org/officeDocument/2006/relationships/presProps" Target="presProps.xml"/><Relationship Id="rId8" Type="http://schemas.openxmlformats.org/officeDocument/2006/relationships/viewProps" Target="viewProps.xml"/><Relationship Id="rId9" Type="http://schemas.openxmlformats.org/officeDocument/2006/relationships/theme" Target="theme/theme1.xml"/><Relationship Id="rId1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7E184A-CB98-CA44-983E-AD9C06E3BB7E}" type="datetimeFigureOut">
              <a:rPr lang="en-US" smtClean="0"/>
              <a:t>10/6/12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7F16CF-708D-9D46-BAA8-0AC24CA3E887}" type="slidenum">
              <a:rPr lang="en-US" smtClean="0"/>
              <a:t>‹#›</a:t>
            </a:fld>
            <a:endParaRPr lang="en-US"/>
          </a:p>
        </p:txBody>
      </p:sp>
    </p:spTree>
    <p:extLst>
      <p:ext uri="{BB962C8B-B14F-4D97-AF65-F5344CB8AC3E}">
        <p14:creationId xmlns:p14="http://schemas.microsoft.com/office/powerpoint/2010/main" val="26269914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(10/6/12 09:29) -----</a:t>
            </a:r>
          </a:p>
          <a:p>
            <a:r>
              <a:rPr lang="en-US"/>
              <a:t>Welcome!  Every week, you are expected to post to the discussion; an initial response to the question/topic and two peer responses.  The purpose of the discussion is for academic conversation to apply what you are learning as well as learning from one another.  So, what is expected in a post?  This brief presentation will overview how to write an informative discussion post.</a:t>
            </a:r>
          </a:p>
        </p:txBody>
      </p:sp>
      <p:sp>
        <p:nvSpPr>
          <p:cNvPr id="4" name="Slide Number Placeholder 3"/>
          <p:cNvSpPr>
            <a:spLocks noGrp="1"/>
          </p:cNvSpPr>
          <p:nvPr>
            <p:ph type="sldNum" sz="quarter" idx="10"/>
          </p:nvPr>
        </p:nvSpPr>
        <p:spPr/>
        <p:txBody>
          <a:bodyPr/>
          <a:lstStyle/>
          <a:p>
            <a:fld id="{047F16CF-708D-9D46-BAA8-0AC24CA3E887}" type="slidenum">
              <a:rPr lang="en-US" smtClean="0"/>
              <a:t>1</a:t>
            </a:fld>
            <a:endParaRPr lang="en-US"/>
          </a:p>
        </p:txBody>
      </p:sp>
    </p:spTree>
    <p:extLst>
      <p:ext uri="{BB962C8B-B14F-4D97-AF65-F5344CB8AC3E}">
        <p14:creationId xmlns:p14="http://schemas.microsoft.com/office/powerpoint/2010/main" val="48925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(10/6/12 09:29) -----</a:t>
            </a:r>
          </a:p>
          <a:p>
            <a:r>
              <a:rPr lang="en-US"/>
              <a:t>Due every Wednesday, is your initial post.  Critically think about the question/topic and how it relates to the weekly chapter reading, the literature, the video and/or other resources provided.  Be sure to answer all of the questions.  Number each question and hit return after writing the questiion response so, that the format is clear and easy to read.  </a:t>
            </a:r>
          </a:p>
          <a:p>
            <a:endParaRPr lang="en-US"/>
          </a:p>
          <a:p>
            <a:r>
              <a:rPr lang="en-US"/>
              <a:t>Due by every Sunday are two repsonse posts to your peers.  This time, think critically about your peers' response.  Do you agree or disagree?  Why?  How can you support your claim? Give specific examples using the course materials such as the text, videos, websites or outside references such as classroom observations, practicing teachers, other websites, literature, etc. </a:t>
            </a:r>
          </a:p>
          <a:p>
            <a:endParaRPr lang="en-US"/>
          </a:p>
          <a:p>
            <a:r>
              <a:rPr lang="en-US"/>
              <a:t>This is your opportunity to synthesize what you have been learning from this course, other courses and your own experiences to put it all together and demonstrate what an effective teacher is and does!</a:t>
            </a:r>
          </a:p>
        </p:txBody>
      </p:sp>
      <p:sp>
        <p:nvSpPr>
          <p:cNvPr id="4" name="Slide Number Placeholder 3"/>
          <p:cNvSpPr>
            <a:spLocks noGrp="1"/>
          </p:cNvSpPr>
          <p:nvPr>
            <p:ph type="sldNum" sz="quarter" idx="10"/>
          </p:nvPr>
        </p:nvSpPr>
        <p:spPr/>
        <p:txBody>
          <a:bodyPr/>
          <a:lstStyle/>
          <a:p>
            <a:fld id="{047F16CF-708D-9D46-BAA8-0AC24CA3E887}" type="slidenum">
              <a:rPr lang="en-US" smtClean="0"/>
              <a:t>2</a:t>
            </a:fld>
            <a:endParaRPr lang="en-US"/>
          </a:p>
        </p:txBody>
      </p:sp>
    </p:spTree>
    <p:extLst>
      <p:ext uri="{BB962C8B-B14F-4D97-AF65-F5344CB8AC3E}">
        <p14:creationId xmlns:p14="http://schemas.microsoft.com/office/powerpoint/2010/main" val="3551346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(10/6/12 09:29) -----</a:t>
            </a:r>
          </a:p>
          <a:p>
            <a:r>
              <a:rPr lang="en-US"/>
              <a:t>So, how do you write a response post?  Be constructive.  State whether you agree or disagree.  </a:t>
            </a:r>
          </a:p>
          <a:p>
            <a:endParaRPr lang="en-US"/>
          </a:p>
          <a:p>
            <a:r>
              <a:rPr lang="en-US"/>
              <a:t>If you agree focus on your peer's strengths.  Explain what grabbed your attention and expand upon it by defining what you learned specifically.  Discuss how this relates to the research and how you would apply it.  Expand upon the claim presented by providing more information such as related concepts or strategies.  Then, give an specific example demonstrating how you would apply it.</a:t>
            </a:r>
          </a:p>
          <a:p>
            <a:endParaRPr lang="en-US"/>
          </a:p>
          <a:p>
            <a:r>
              <a:rPr lang="en-US"/>
              <a:t>If you disagree, be sensitive and positive.  Focus your peer's flaws by explaining how the research does not support their claim.  Provide them the research and a strategy to support your position.  And, give a specific example.  Reference how you concluded this by citing the text, video, credible resources such as theorists, books, websites, literature, etc.</a:t>
            </a:r>
          </a:p>
          <a:p>
            <a:endParaRPr lang="en-US"/>
          </a:p>
          <a:p>
            <a:r>
              <a:rPr lang="en-US"/>
              <a:t>So, let's create a safe learning environment empowering one another to learn from each other.  Remember, be positive and specific.  Avoid opinions.  Focus on research and strategies.  The goal is to learn from one another.  Think of your peers as your future students.  If they had a misconception, how would you clear it up?  Coach them.  Be patient, model, demonstrate and explain.  </a:t>
            </a:r>
          </a:p>
          <a:p>
            <a:endParaRPr lang="en-US"/>
          </a:p>
          <a:p>
            <a:r>
              <a:rPr lang="en-US"/>
              <a:t>Have a great class!</a:t>
            </a:r>
          </a:p>
          <a:p>
            <a:endParaRPr lang="en-US"/>
          </a:p>
          <a:p>
            <a:endParaRPr lang="en-US"/>
          </a:p>
          <a:p>
            <a:endParaRPr lang="en-US"/>
          </a:p>
          <a:p>
            <a:endParaRPr lang="en-US"/>
          </a:p>
        </p:txBody>
      </p:sp>
      <p:sp>
        <p:nvSpPr>
          <p:cNvPr id="4" name="Slide Number Placeholder 3"/>
          <p:cNvSpPr>
            <a:spLocks noGrp="1"/>
          </p:cNvSpPr>
          <p:nvPr>
            <p:ph type="sldNum" sz="quarter" idx="10"/>
          </p:nvPr>
        </p:nvSpPr>
        <p:spPr/>
        <p:txBody>
          <a:bodyPr/>
          <a:lstStyle/>
          <a:p>
            <a:fld id="{047F16CF-708D-9D46-BAA8-0AC24CA3E887}" type="slidenum">
              <a:rPr lang="en-US" smtClean="0"/>
              <a:t>3</a:t>
            </a:fld>
            <a:endParaRPr lang="en-US"/>
          </a:p>
        </p:txBody>
      </p:sp>
    </p:spTree>
    <p:extLst>
      <p:ext uri="{BB962C8B-B14F-4D97-AF65-F5344CB8AC3E}">
        <p14:creationId xmlns:p14="http://schemas.microsoft.com/office/powerpoint/2010/main" val="1717897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86953" y="268288"/>
            <a:ext cx="5669280" cy="3900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400" y="4208929"/>
            <a:ext cx="5458968" cy="10486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3200400" y="5257800"/>
            <a:ext cx="5458968" cy="621792"/>
          </a:xfr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3276600" y="390525"/>
            <a:ext cx="5504688" cy="365125"/>
          </a:xfrm>
        </p:spPr>
        <p:txBody>
          <a:bodyPr vert="horz" lIns="91440" tIns="45720" rIns="91440" bIns="45720" rtlCol="0" anchor="ctr"/>
          <a:lstStyle>
            <a:lvl1pPr marL="0" algn="r" defTabSz="914400" rtl="0" eaLnBrk="1" latinLnBrk="0" hangingPunct="1">
              <a:defRPr sz="2200" b="0" kern="1200" baseline="0">
                <a:solidFill>
                  <a:schemeClr val="bg1"/>
                </a:solidFill>
                <a:latin typeface="+mn-lt"/>
                <a:ea typeface="+mn-ea"/>
                <a:cs typeface="+mn-cs"/>
              </a:defRPr>
            </a:lvl1pPr>
          </a:lstStyle>
          <a:p>
            <a:fld id="{769B9A46-58C0-674E-87F9-7588BC4F047C}" type="datetimeFigureOut">
              <a:rPr lang="en-US" smtClean="0"/>
              <a:t>10/6/12</a:t>
            </a:fld>
            <a:endParaRPr lang="en-US"/>
          </a:p>
        </p:txBody>
      </p:sp>
      <p:sp>
        <p:nvSpPr>
          <p:cNvPr id="5" name="Footer Placeholder 4"/>
          <p:cNvSpPr>
            <a:spLocks noGrp="1"/>
          </p:cNvSpPr>
          <p:nvPr>
            <p:ph type="ftr" sz="quarter" idx="11"/>
          </p:nvPr>
        </p:nvSpPr>
        <p:spPr>
          <a:xfrm>
            <a:off x="3218688" y="6356350"/>
            <a:ext cx="4736592" cy="365125"/>
          </a:xfrm>
        </p:spPr>
        <p:txBody>
          <a:bodyPr vert="horz" lIns="91440" tIns="45720" rIns="91440" bIns="45720" rtlCol="0" anchor="ctr"/>
          <a:lstStyle>
            <a:lvl1pPr marL="0" algn="l" defTabSz="914400" rtl="0" eaLnBrk="1" latinLnBrk="0" hangingPunct="1">
              <a:defRPr sz="1100" b="1" kern="1200">
                <a:solidFill>
                  <a:schemeClr val="tx2">
                    <a:lumMod val="60000"/>
                    <a:lumOff val="40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a:xfrm>
            <a:off x="8256494"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B8E6C4A1-4880-6042-86D8-7E0B6006D18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769B9A46-58C0-674E-87F9-7588BC4F047C}" type="datetimeFigureOut">
              <a:rPr lang="en-US" smtClean="0"/>
              <a:t>10/6/12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E6C4A1-4880-6042-86D8-7E0B6006D18F}" type="slidenum">
              <a:rPr lang="en-US" smtClean="0"/>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769B9A46-58C0-674E-87F9-7588BC4F047C}" type="datetimeFigureOut">
              <a:rPr lang="en-US" smtClean="0"/>
              <a:t>10/6/12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E6C4A1-4880-6042-86D8-7E0B6006D18F}" type="slidenum">
              <a:rPr lang="en-US" smtClean="0"/>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5720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5720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69B9A46-58C0-674E-87F9-7588BC4F047C}" type="datetimeFigureOut">
              <a:rPr lang="en-US" smtClean="0"/>
              <a:t>10/6/12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E6C4A1-4880-6042-86D8-7E0B6006D18F}"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769B9A46-58C0-674E-87F9-7588BC4F047C}" type="datetimeFigureOut">
              <a:rPr lang="en-US" smtClean="0"/>
              <a:t>10/6/12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E6C4A1-4880-6042-86D8-7E0B6006D18F}"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smtClean="0"/>
              <a:t>Click to edit Master title style</a:t>
            </a:r>
            <a:endParaRPr/>
          </a:p>
        </p:txBody>
      </p:sp>
      <p:sp>
        <p:nvSpPr>
          <p:cNvPr id="3" name="Content Placeholder 2"/>
          <p:cNvSpPr>
            <a:spLocks noGrp="1"/>
          </p:cNvSpPr>
          <p:nvPr>
            <p:ph idx="1"/>
          </p:nvPr>
        </p:nvSpPr>
        <p:spPr>
          <a:xfrm>
            <a:off x="4762052" y="990600"/>
            <a:ext cx="3566160" cy="51355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9B9A46-58C0-674E-87F9-7588BC4F047C}" type="datetimeFigureOut">
              <a:rPr lang="en-US" smtClean="0"/>
              <a:t>10/6/12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E6C4A1-4880-6042-86D8-7E0B6006D18F}"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Rectangle 7"/>
          <p:cNvSpPr/>
          <p:nvPr/>
        </p:nvSpPr>
        <p:spPr>
          <a:xfrm>
            <a:off x="4746811" y="268288"/>
            <a:ext cx="4114800"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smtClean="0"/>
              <a:t>Click to edit Master title style</a:t>
            </a:r>
            <a:endParaRPr/>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61365" y="6124014"/>
            <a:ext cx="1752600" cy="365125"/>
          </a:xfrm>
        </p:spPr>
        <p:txBody>
          <a:bodyPr/>
          <a:lstStyle>
            <a:lvl1pPr algn="l">
              <a:defRPr/>
            </a:lvl1pPr>
          </a:lstStyle>
          <a:p>
            <a:fld id="{769B9A46-58C0-674E-87F9-7588BC4F047C}" type="datetimeFigureOut">
              <a:rPr lang="en-US" smtClean="0"/>
              <a:t>10/6/12</a:t>
            </a:fld>
            <a:endParaRPr lang="en-US"/>
          </a:p>
        </p:txBody>
      </p:sp>
      <p:sp>
        <p:nvSpPr>
          <p:cNvPr id="6" name="Footer Placeholder 5"/>
          <p:cNvSpPr>
            <a:spLocks noGrp="1"/>
          </p:cNvSpPr>
          <p:nvPr>
            <p:ph type="ftr" sz="quarter" idx="11"/>
          </p:nvPr>
        </p:nvSpPr>
        <p:spPr>
          <a:xfrm>
            <a:off x="174812" y="6356350"/>
            <a:ext cx="3863788" cy="365125"/>
          </a:xfrm>
        </p:spPr>
        <p:txBody>
          <a:bodyPr/>
          <a:lstStyle/>
          <a:p>
            <a:endParaRPr lang="en-US"/>
          </a:p>
        </p:txBody>
      </p:sp>
      <p:sp>
        <p:nvSpPr>
          <p:cNvPr id="7" name="Slide Number Placeholder 6"/>
          <p:cNvSpPr>
            <a:spLocks noGrp="1"/>
          </p:cNvSpPr>
          <p:nvPr>
            <p:ph type="sldNum" sz="quarter" idx="12"/>
          </p:nvPr>
        </p:nvSpPr>
        <p:spPr/>
        <p:txBody>
          <a:bodyPr/>
          <a:lstStyle/>
          <a:p>
            <a:fld id="{B8E6C4A1-4880-6042-86D8-7E0B6006D18F}" type="slidenum">
              <a:rPr lang="en-US" smtClean="0"/>
              <a:t>‹#›</a:t>
            </a:fld>
            <a:endParaRPr lang="en-US"/>
          </a:p>
        </p:txBody>
      </p:sp>
      <p:sp>
        <p:nvSpPr>
          <p:cNvPr id="10" name="Picture Placeholder 9"/>
          <p:cNvSpPr>
            <a:spLocks noGrp="1"/>
          </p:cNvSpPr>
          <p:nvPr>
            <p:ph type="pic" sz="quarter" idx="13"/>
          </p:nvPr>
        </p:nvSpPr>
        <p:spPr>
          <a:xfrm>
            <a:off x="4760258" y="990600"/>
            <a:ext cx="4096512" cy="5611813"/>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8" name="Rectangle 7"/>
          <p:cNvSpPr/>
          <p:nvPr/>
        </p:nvSpPr>
        <p:spPr>
          <a:xfrm>
            <a:off x="7216775" y="268288"/>
            <a:ext cx="1639457"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6858000"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9B9A46-58C0-674E-87F9-7588BC4F047C}" type="datetimeFigureOut">
              <a:rPr lang="en-US" smtClean="0"/>
              <a:t>10/6/12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E6C4A1-4880-6042-86D8-7E0B6006D18F}"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4 Pictures with Caption">
    <p:spTree>
      <p:nvGrpSpPr>
        <p:cNvPr id="1" name=""/>
        <p:cNvGrpSpPr/>
        <p:nvPr/>
      </p:nvGrpSpPr>
      <p:grpSpPr>
        <a:xfrm>
          <a:off x="0" y="0"/>
          <a:ext cx="0" cy="0"/>
          <a:chOff x="0" y="0"/>
          <a:chExt cx="0" cy="0"/>
        </a:xfrm>
      </p:grpSpPr>
      <p:sp>
        <p:nvSpPr>
          <p:cNvPr id="8" name="Rectangle 7"/>
          <p:cNvSpPr/>
          <p:nvPr/>
        </p:nvSpPr>
        <p:spPr>
          <a:xfrm>
            <a:off x="8135471" y="268288"/>
            <a:ext cx="720761"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3006726"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9B9A46-58C0-674E-87F9-7588BC4F047C}" type="datetimeFigureOut">
              <a:rPr lang="en-US" smtClean="0"/>
              <a:t>10/6/12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E6C4A1-4880-6042-86D8-7E0B6006D18F}" type="slidenum">
              <a:rPr lang="en-US" smtClean="0"/>
              <a:t>‹#›</a:t>
            </a:fld>
            <a:endParaRPr lang="en-US"/>
          </a:p>
        </p:txBody>
      </p:sp>
      <p:sp>
        <p:nvSpPr>
          <p:cNvPr id="10" name="Picture Placeholder 2"/>
          <p:cNvSpPr>
            <a:spLocks noGrp="1"/>
          </p:cNvSpPr>
          <p:nvPr>
            <p:ph type="pic" idx="13"/>
          </p:nvPr>
        </p:nvSpPr>
        <p:spPr>
          <a:xfrm>
            <a:off x="3352800" y="268288"/>
            <a:ext cx="47019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1" name="Picture Placeholder 2"/>
          <p:cNvSpPr>
            <a:spLocks noGrp="1"/>
          </p:cNvSpPr>
          <p:nvPr>
            <p:ph type="pic" idx="14"/>
          </p:nvPr>
        </p:nvSpPr>
        <p:spPr>
          <a:xfrm>
            <a:off x="33528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2" name="Picture Placeholder 2"/>
          <p:cNvSpPr>
            <a:spLocks noGrp="1"/>
          </p:cNvSpPr>
          <p:nvPr>
            <p:ph type="pic" idx="15"/>
          </p:nvPr>
        </p:nvSpPr>
        <p:spPr>
          <a:xfrm>
            <a:off x="57505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69B9A46-58C0-674E-87F9-7588BC4F047C}" type="datetimeFigureOut">
              <a:rPr lang="en-US" smtClean="0"/>
              <a:t>10/6/12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E6C4A1-4880-6042-86D8-7E0B6006D18F}"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543799" y="1035424"/>
            <a:ext cx="1322295" cy="5090739"/>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1035424"/>
            <a:ext cx="6019800" cy="5109789"/>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69B9A46-58C0-674E-87F9-7588BC4F047C}" type="datetimeFigureOut">
              <a:rPr lang="en-US" smtClean="0"/>
              <a:t>10/6/12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E6C4A1-4880-6042-86D8-7E0B6006D18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7212106" y="6356350"/>
            <a:ext cx="1752600" cy="365125"/>
          </a:xfrm>
        </p:spPr>
        <p:txBody>
          <a:bodyPr/>
          <a:lstStyle/>
          <a:p>
            <a:fld id="{769B9A46-58C0-674E-87F9-7588BC4F047C}" type="datetimeFigureOut">
              <a:rPr lang="en-US" smtClean="0"/>
              <a:t>10/6/12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E6C4A1-4880-6042-86D8-7E0B6006D18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7" name="Rectangle 6"/>
          <p:cNvSpPr/>
          <p:nvPr/>
        </p:nvSpPr>
        <p:spPr>
          <a:xfrm>
            <a:off x="3186953" y="268288"/>
            <a:ext cx="5669280" cy="2560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399" y="4171950"/>
            <a:ext cx="5457919" cy="1085850"/>
          </a:xfrm>
        </p:spPr>
        <p:txBody>
          <a:bodyPr>
            <a:normAutofit/>
          </a:bodyPr>
          <a:lstStyle>
            <a:lvl1pPr>
              <a:defRPr sz="4600"/>
            </a:lvl1pPr>
          </a:lstStyle>
          <a:p>
            <a:r>
              <a:rPr lang="en-US" smtClean="0"/>
              <a:t>Click to edit Master title style</a:t>
            </a:r>
            <a:endParaRPr/>
          </a:p>
        </p:txBody>
      </p:sp>
      <p:sp>
        <p:nvSpPr>
          <p:cNvPr id="3" name="Subtitle 2"/>
          <p:cNvSpPr>
            <a:spLocks noGrp="1"/>
          </p:cNvSpPr>
          <p:nvPr>
            <p:ph type="subTitle" idx="1"/>
          </p:nvPr>
        </p:nvSpPr>
        <p:spPr>
          <a:xfrm>
            <a:off x="3200401" y="5257799"/>
            <a:ext cx="5457918" cy="618565"/>
          </a:xfrm>
        </p:spPr>
        <p:txBody>
          <a:bodyPr>
            <a:normAutofit/>
          </a:bodyPr>
          <a:lstStyle>
            <a:lvl1pPr marL="0" indent="0" algn="l">
              <a:spcBef>
                <a:spcPct val="0"/>
              </a:spcBef>
              <a:buNone/>
              <a:defRPr sz="1600">
                <a:solidFill>
                  <a:schemeClr val="tx2"/>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3276600" y="389965"/>
            <a:ext cx="5499847" cy="365125"/>
          </a:xfrm>
        </p:spPr>
        <p:txBody>
          <a:bodyPr/>
          <a:lstStyle>
            <a:lvl1pPr>
              <a:defRPr sz="2200" b="0" baseline="0">
                <a:solidFill>
                  <a:schemeClr val="bg1"/>
                </a:solidFill>
              </a:defRPr>
            </a:lvl1pPr>
          </a:lstStyle>
          <a:p>
            <a:fld id="{769B9A46-58C0-674E-87F9-7588BC4F047C}" type="datetimeFigureOut">
              <a:rPr lang="en-US" smtClean="0"/>
              <a:t>10/6/12</a:t>
            </a:fld>
            <a:endParaRPr lang="en-US"/>
          </a:p>
        </p:txBody>
      </p:sp>
      <p:sp>
        <p:nvSpPr>
          <p:cNvPr id="5" name="Footer Placeholder 4"/>
          <p:cNvSpPr>
            <a:spLocks noGrp="1"/>
          </p:cNvSpPr>
          <p:nvPr>
            <p:ph type="ftr" sz="quarter" idx="11"/>
          </p:nvPr>
        </p:nvSpPr>
        <p:spPr>
          <a:xfrm>
            <a:off x="3213847" y="6356350"/>
            <a:ext cx="4734112" cy="365125"/>
          </a:xfrm>
        </p:spPr>
        <p:txBody>
          <a:bodyPr/>
          <a:lstStyle/>
          <a:p>
            <a:endParaRPr lang="en-US"/>
          </a:p>
        </p:txBody>
      </p:sp>
      <p:sp>
        <p:nvSpPr>
          <p:cNvPr id="6" name="Slide Number Placeholder 5"/>
          <p:cNvSpPr>
            <a:spLocks noGrp="1"/>
          </p:cNvSpPr>
          <p:nvPr>
            <p:ph type="sldNum" sz="quarter" idx="12"/>
          </p:nvPr>
        </p:nvSpPr>
        <p:spPr>
          <a:xfrm>
            <a:off x="8265459"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B8E6C4A1-4880-6042-86D8-7E0B6006D18F}" type="slidenum">
              <a:rPr lang="en-US" smtClean="0"/>
              <a:t>‹#›</a:t>
            </a:fld>
            <a:endParaRPr lang="en-US"/>
          </a:p>
        </p:txBody>
      </p:sp>
      <p:sp>
        <p:nvSpPr>
          <p:cNvPr id="9" name="Picture Placeholder 8"/>
          <p:cNvSpPr>
            <a:spLocks noGrp="1"/>
          </p:cNvSpPr>
          <p:nvPr>
            <p:ph type="pic" sz="quarter" idx="13"/>
          </p:nvPr>
        </p:nvSpPr>
        <p:spPr>
          <a:xfrm>
            <a:off x="3200400" y="2877671"/>
            <a:ext cx="5646867" cy="1280160"/>
          </a:xfrm>
        </p:spPr>
        <p:txBody>
          <a:bodyPr/>
          <a:lstStyle>
            <a:lvl1pPr>
              <a:buNone/>
              <a:defRPr/>
            </a:lvl1pPr>
          </a:lstStyle>
          <a:p>
            <a:r>
              <a:rPr lang="en-US" smtClean="0"/>
              <a:t>Drag picture to placeholder or click icon to add</a:t>
            </a:r>
            <a:endParaRPr/>
          </a:p>
        </p:txBody>
      </p:sp>
      <p:sp>
        <p:nvSpPr>
          <p:cNvPr id="10" name="Rectangle 9"/>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7" name="Rectangle 6"/>
          <p:cNvSpPr/>
          <p:nvPr/>
        </p:nvSpPr>
        <p:spPr>
          <a:xfrm>
            <a:off x="269875"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178423" y="914400"/>
            <a:ext cx="6508377" cy="1143000"/>
          </a:xfrm>
        </p:spPr>
        <p:txBody>
          <a:bodyPr/>
          <a:lstStyle/>
          <a:p>
            <a:r>
              <a:rPr lang="en-US" smtClean="0"/>
              <a:t>Click to edit Master title style</a:t>
            </a:r>
            <a:endParaRPr/>
          </a:p>
        </p:txBody>
      </p:sp>
      <p:sp>
        <p:nvSpPr>
          <p:cNvPr id="3" name="Content Placeholder 2"/>
          <p:cNvSpPr>
            <a:spLocks noGrp="1"/>
          </p:cNvSpPr>
          <p:nvPr>
            <p:ph idx="1"/>
          </p:nvPr>
        </p:nvSpPr>
        <p:spPr>
          <a:xfrm>
            <a:off x="2178423" y="2209800"/>
            <a:ext cx="6508377" cy="3916363"/>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7212106" y="6356350"/>
            <a:ext cx="1752600" cy="365125"/>
          </a:xfrm>
        </p:spPr>
        <p:txBody>
          <a:bodyPr/>
          <a:lstStyle/>
          <a:p>
            <a:fld id="{769B9A46-58C0-674E-87F9-7588BC4F047C}" type="datetimeFigureOut">
              <a:rPr lang="en-US" smtClean="0"/>
              <a:t>10/6/12</a:t>
            </a:fld>
            <a:endParaRPr lang="en-US"/>
          </a:p>
        </p:txBody>
      </p:sp>
      <p:sp>
        <p:nvSpPr>
          <p:cNvPr id="5" name="Footer Placeholder 4"/>
          <p:cNvSpPr>
            <a:spLocks noGrp="1"/>
          </p:cNvSpPr>
          <p:nvPr>
            <p:ph type="ftr" sz="quarter" idx="11"/>
          </p:nvPr>
        </p:nvSpPr>
        <p:spPr>
          <a:xfrm>
            <a:off x="2178423" y="6356350"/>
            <a:ext cx="4926852" cy="365125"/>
          </a:xfrm>
        </p:spPr>
        <p:txBody>
          <a:bodyPr/>
          <a:lstStyle/>
          <a:p>
            <a:endParaRPr lang="en-US"/>
          </a:p>
        </p:txBody>
      </p:sp>
      <p:sp>
        <p:nvSpPr>
          <p:cNvPr id="6" name="Slide Number Placeholder 5"/>
          <p:cNvSpPr>
            <a:spLocks noGrp="1"/>
          </p:cNvSpPr>
          <p:nvPr>
            <p:ph type="sldNum" sz="quarter" idx="12"/>
          </p:nvPr>
        </p:nvSpPr>
        <p:spPr>
          <a:xfrm>
            <a:off x="331694" y="361016"/>
            <a:ext cx="506506" cy="365125"/>
          </a:xfrm>
        </p:spPr>
        <p:txBody>
          <a:bodyPr/>
          <a:lstStyle/>
          <a:p>
            <a:fld id="{B8E6C4A1-4880-6042-86D8-7E0B6006D18F}" type="slidenum">
              <a:rPr lang="en-US" smtClean="0"/>
              <a:t>‹#›</a:t>
            </a:fld>
            <a:endParaRPr lang="en-US"/>
          </a:p>
        </p:txBody>
      </p:sp>
      <p:sp>
        <p:nvSpPr>
          <p:cNvPr id="9" name="Picture Placeholder 8"/>
          <p:cNvSpPr>
            <a:spLocks noGrp="1"/>
          </p:cNvSpPr>
          <p:nvPr>
            <p:ph type="pic" sz="quarter" idx="13"/>
          </p:nvPr>
        </p:nvSpPr>
        <p:spPr>
          <a:xfrm>
            <a:off x="269875" y="1976718"/>
            <a:ext cx="1645920" cy="4625788"/>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7758952" y="268288"/>
            <a:ext cx="1099073" cy="6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09801" y="3429000"/>
            <a:ext cx="4966446" cy="1398494"/>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2209801"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62600" y="6356350"/>
            <a:ext cx="1622612" cy="365125"/>
          </a:xfrm>
        </p:spPr>
        <p:txBody>
          <a:bodyPr/>
          <a:lstStyle/>
          <a:p>
            <a:fld id="{769B9A46-58C0-674E-87F9-7588BC4F047C}" type="datetimeFigureOut">
              <a:rPr lang="en-US" smtClean="0"/>
              <a:t>10/6/12</a:t>
            </a:fld>
            <a:endParaRPr lang="en-US"/>
          </a:p>
        </p:txBody>
      </p:sp>
      <p:sp>
        <p:nvSpPr>
          <p:cNvPr id="5" name="Footer Placeholder 4"/>
          <p:cNvSpPr>
            <a:spLocks noGrp="1"/>
          </p:cNvSpPr>
          <p:nvPr>
            <p:ph type="ftr" sz="quarter" idx="11"/>
          </p:nvPr>
        </p:nvSpPr>
        <p:spPr>
          <a:xfrm>
            <a:off x="174812" y="6356350"/>
            <a:ext cx="5311588" cy="365125"/>
          </a:xfrm>
        </p:spPr>
        <p:txBody>
          <a:bodyPr/>
          <a:lstStyle/>
          <a:p>
            <a:endParaRPr lang="en-US"/>
          </a:p>
        </p:txBody>
      </p:sp>
      <p:sp>
        <p:nvSpPr>
          <p:cNvPr id="6" name="Slide Number Placeholder 5"/>
          <p:cNvSpPr>
            <a:spLocks noGrp="1"/>
          </p:cNvSpPr>
          <p:nvPr>
            <p:ph type="sldNum" sz="quarter" idx="12"/>
          </p:nvPr>
        </p:nvSpPr>
        <p:spPr/>
        <p:txBody>
          <a:bodyPr/>
          <a:lstStyle/>
          <a:p>
            <a:fld id="{B8E6C4A1-4880-6042-86D8-7E0B6006D18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7" name="Rectangle 6"/>
          <p:cNvSpPr/>
          <p:nvPr/>
        </p:nvSpPr>
        <p:spPr>
          <a:xfrm>
            <a:off x="269875" y="4773706"/>
            <a:ext cx="2971800" cy="18445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720354" y="3429001"/>
            <a:ext cx="4966446" cy="1398494"/>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3720354"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351212" y="6104965"/>
            <a:ext cx="506506" cy="365125"/>
          </a:xfrm>
        </p:spPr>
        <p:txBody>
          <a:bodyPr/>
          <a:lstStyle/>
          <a:p>
            <a:fld id="{B8E6C4A1-4880-6042-86D8-7E0B6006D18F}" type="slidenum">
              <a:rPr lang="en-US" smtClean="0"/>
              <a:t>‹#›</a:t>
            </a:fld>
            <a:endParaRPr lang="en-US"/>
          </a:p>
        </p:txBody>
      </p:sp>
      <p:sp>
        <p:nvSpPr>
          <p:cNvPr id="9" name="Picture Placeholder 8"/>
          <p:cNvSpPr>
            <a:spLocks noGrp="1"/>
          </p:cNvSpPr>
          <p:nvPr>
            <p:ph type="pic" sz="quarter" idx="13"/>
          </p:nvPr>
        </p:nvSpPr>
        <p:spPr>
          <a:xfrm>
            <a:off x="269874" y="268288"/>
            <a:ext cx="2971800" cy="4438650"/>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28244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769B9A46-58C0-674E-87F9-7588BC4F047C}" type="datetimeFigureOut">
              <a:rPr lang="en-US" smtClean="0"/>
              <a:t>10/6/12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E6C4A1-4880-6042-86D8-7E0B6006D18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88352"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279391"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79391"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769B9A46-58C0-674E-87F9-7588BC4F047C}" type="datetimeFigureOut">
              <a:rPr lang="en-US" smtClean="0"/>
              <a:t>10/6/12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E6C4A1-4880-6042-86D8-7E0B6006D18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199" y="2214562"/>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769B9A46-58C0-674E-87F9-7588BC4F047C}" type="datetimeFigureOut">
              <a:rPr lang="en-US" smtClean="0"/>
              <a:t>10/6/12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E6C4A1-4880-6042-86D8-7E0B6006D18F}" type="slidenum">
              <a:rPr lang="en-US" smtClean="0"/>
              <a:t>‹#›</a:t>
            </a:fld>
            <a:endParaRPr lang="en-US"/>
          </a:p>
        </p:txBody>
      </p:sp>
      <p:sp>
        <p:nvSpPr>
          <p:cNvPr id="9" name="Content Placeholder 2"/>
          <p:cNvSpPr>
            <a:spLocks noGrp="1"/>
          </p:cNvSpPr>
          <p:nvPr>
            <p:ph sz="half" idx="13"/>
          </p:nvPr>
        </p:nvSpPr>
        <p:spPr>
          <a:xfrm>
            <a:off x="457199" y="4224973"/>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914400"/>
            <a:ext cx="6508377" cy="1143000"/>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457199" y="2209800"/>
            <a:ext cx="6508377" cy="39163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198659" y="6356350"/>
            <a:ext cx="1752600" cy="365125"/>
          </a:xfrm>
          <a:prstGeom prst="rect">
            <a:avLst/>
          </a:prstGeom>
        </p:spPr>
        <p:txBody>
          <a:bodyPr vert="horz" lIns="91440" tIns="45720" rIns="91440" bIns="45720" rtlCol="0" anchor="ctr"/>
          <a:lstStyle>
            <a:lvl1pPr algn="r">
              <a:defRPr sz="1100" b="1">
                <a:solidFill>
                  <a:schemeClr val="tx2">
                    <a:lumMod val="60000"/>
                    <a:lumOff val="40000"/>
                  </a:schemeClr>
                </a:solidFill>
              </a:defRPr>
            </a:lvl1pPr>
          </a:lstStyle>
          <a:p>
            <a:fld id="{769B9A46-58C0-674E-87F9-7588BC4F047C}" type="datetimeFigureOut">
              <a:rPr lang="en-US" smtClean="0"/>
              <a:t>10/6/12</a:t>
            </a:fld>
            <a:endParaRPr lang="en-US"/>
          </a:p>
        </p:txBody>
      </p:sp>
      <p:sp>
        <p:nvSpPr>
          <p:cNvPr id="5" name="Footer Placeholder 4"/>
          <p:cNvSpPr>
            <a:spLocks noGrp="1"/>
          </p:cNvSpPr>
          <p:nvPr>
            <p:ph type="ftr" sz="quarter" idx="3"/>
          </p:nvPr>
        </p:nvSpPr>
        <p:spPr>
          <a:xfrm>
            <a:off x="174812" y="6356350"/>
            <a:ext cx="6007100" cy="365125"/>
          </a:xfrm>
          <a:prstGeom prst="rect">
            <a:avLst/>
          </a:prstGeom>
        </p:spPr>
        <p:txBody>
          <a:bodyPr vert="horz" lIns="91440" tIns="45720" rIns="91440" bIns="45720" rtlCol="0" anchor="ctr"/>
          <a:lstStyle>
            <a:lvl1pPr algn="l">
              <a:defRPr sz="1100" b="1">
                <a:solidFill>
                  <a:schemeClr val="tx2">
                    <a:lumMod val="60000"/>
                    <a:lumOff val="40000"/>
                  </a:schemeClr>
                </a:solidFill>
              </a:defRPr>
            </a:lvl1pPr>
          </a:lstStyle>
          <a:p>
            <a:endParaRPr lang="en-US"/>
          </a:p>
        </p:txBody>
      </p:sp>
      <p:sp>
        <p:nvSpPr>
          <p:cNvPr id="6" name="Slide Number Placeholder 5"/>
          <p:cNvSpPr>
            <a:spLocks noGrp="1"/>
          </p:cNvSpPr>
          <p:nvPr>
            <p:ph type="sldNum" sz="quarter" idx="4"/>
          </p:nvPr>
        </p:nvSpPr>
        <p:spPr>
          <a:xfrm>
            <a:off x="8256494" y="361016"/>
            <a:ext cx="506506" cy="365125"/>
          </a:xfrm>
          <a:prstGeom prst="rect">
            <a:avLst/>
          </a:prstGeom>
        </p:spPr>
        <p:txBody>
          <a:bodyPr vert="horz" lIns="91440" tIns="45720" rIns="91440" bIns="45720" rtlCol="0" anchor="ctr"/>
          <a:lstStyle>
            <a:lvl1pPr algn="r">
              <a:defRPr sz="2200" b="1">
                <a:solidFill>
                  <a:schemeClr val="bg1"/>
                </a:solidFill>
              </a:defRPr>
            </a:lvl1pPr>
          </a:lstStyle>
          <a:p>
            <a:fld id="{B8E6C4A1-4880-6042-86D8-7E0B6006D18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txStyles>
    <p:titleStyle>
      <a:lvl1pPr algn="l" defTabSz="914400" rtl="0" eaLnBrk="1" latinLnBrk="0" hangingPunct="1">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1.xml"/><Relationship Id="rId5" Type="http://schemas.openxmlformats.org/officeDocument/2006/relationships/image" Target="../media/image1.png"/><Relationship Id="rId6" Type="http://schemas.openxmlformats.org/officeDocument/2006/relationships/image" Target="../media/image2.png"/><Relationship Id="rId1" Type="http://schemas.microsoft.com/office/2007/relationships/media" Target="../media/media1.wav"/><Relationship Id="rId2" Type="http://schemas.openxmlformats.org/officeDocument/2006/relationships/audio" Target="../media/media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2.xml"/><Relationship Id="rId5" Type="http://schemas.openxmlformats.org/officeDocument/2006/relationships/image" Target="../media/image1.png"/><Relationship Id="rId6" Type="http://schemas.openxmlformats.org/officeDocument/2006/relationships/image" Target="../media/image2.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3.xml"/><Relationship Id="rId5" Type="http://schemas.openxmlformats.org/officeDocument/2006/relationships/image" Target="../media/image2.png"/><Relationship Id="rId6" Type="http://schemas.openxmlformats.org/officeDocument/2006/relationships/image" Target="../media/image1.png"/><Relationship Id="rId1" Type="http://schemas.microsoft.com/office/2007/relationships/media" Target="../media/media3.wav"/><Relationship Id="rId2" Type="http://schemas.openxmlformats.org/officeDocument/2006/relationships/audio" Target="../media/media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Discussion Posts</a:t>
            </a:r>
            <a:endParaRPr lang="en-US" dirty="0"/>
          </a:p>
        </p:txBody>
      </p:sp>
      <p:sp>
        <p:nvSpPr>
          <p:cNvPr id="5" name="Text Placeholder 4"/>
          <p:cNvSpPr>
            <a:spLocks noGrp="1"/>
          </p:cNvSpPr>
          <p:nvPr>
            <p:ph type="body" idx="1"/>
          </p:nvPr>
        </p:nvSpPr>
        <p:spPr/>
        <p:txBody>
          <a:bodyPr/>
          <a:lstStyle/>
          <a:p>
            <a:r>
              <a:rPr lang="en-US" dirty="0" smtClean="0"/>
              <a:t>EDU220</a:t>
            </a:r>
            <a:endParaRPr lang="en-US" dirty="0"/>
          </a:p>
        </p:txBody>
      </p:sp>
      <p:pic>
        <p:nvPicPr>
          <p:cNvPr id="7" name="Picture Placeholder 13" descr="MP910216311.PNG"/>
          <p:cNvPicPr>
            <a:picLocks noChangeAspect="1"/>
          </p:cNvPicPr>
          <p:nvPr/>
        </p:nvPicPr>
        <p:blipFill>
          <a:blip r:embed="rId5">
            <a:extLst>
              <a:ext uri="{28A0092B-C50C-407E-A947-70E740481C1C}">
                <a14:useLocalDpi xmlns:a14="http://schemas.microsoft.com/office/drawing/2010/main" val="0"/>
              </a:ext>
            </a:extLst>
          </a:blip>
          <a:srcRect t="23473" b="23473"/>
          <a:stretch>
            <a:fillRect/>
          </a:stretch>
        </p:blipFill>
        <p:spPr>
          <a:xfrm>
            <a:off x="269875" y="268288"/>
            <a:ext cx="6858000" cy="3638550"/>
          </a:xfrm>
          <a:prstGeom prst="rect">
            <a:avLst/>
          </a:prstGeom>
        </p:spPr>
      </p:pic>
      <p:grpSp>
        <p:nvGrpSpPr>
          <p:cNvPr id="11" name="Group 10"/>
          <p:cNvGrpSpPr/>
          <p:nvPr/>
        </p:nvGrpSpPr>
        <p:grpSpPr>
          <a:xfrm>
            <a:off x="269875" y="268288"/>
            <a:ext cx="6858000" cy="4591046"/>
            <a:chOff x="269875" y="268288"/>
            <a:chExt cx="6858000" cy="4591046"/>
          </a:xfrm>
        </p:grpSpPr>
        <p:pic>
          <p:nvPicPr>
            <p:cNvPr id="9" name="Picture Placeholder 13" descr="MP910216311.PNG"/>
            <p:cNvPicPr>
              <a:picLocks noChangeAspect="1"/>
            </p:cNvPicPr>
            <p:nvPr/>
          </p:nvPicPr>
          <p:blipFill>
            <a:blip r:embed="rId5">
              <a:extLst>
                <a:ext uri="{28A0092B-C50C-407E-A947-70E740481C1C}">
                  <a14:useLocalDpi xmlns:a14="http://schemas.microsoft.com/office/drawing/2010/main" val="0"/>
                </a:ext>
              </a:extLst>
            </a:blip>
            <a:srcRect t="23473" b="23473"/>
            <a:stretch>
              <a:fillRect/>
            </a:stretch>
          </p:blipFill>
          <p:spPr>
            <a:xfrm>
              <a:off x="269875" y="268288"/>
              <a:ext cx="6858000" cy="3638550"/>
            </a:xfrm>
            <a:prstGeom prst="rect">
              <a:avLst/>
            </a:prstGeom>
          </p:spPr>
        </p:pic>
        <p:sp>
          <p:nvSpPr>
            <p:cNvPr id="10" name="Rectangle 9"/>
            <p:cNvSpPr/>
            <p:nvPr/>
          </p:nvSpPr>
          <p:spPr>
            <a:xfrm rot="20943531">
              <a:off x="2139004" y="999673"/>
              <a:ext cx="3409385" cy="3859661"/>
            </a:xfrm>
            <a:prstGeom prst="rect">
              <a:avLst/>
            </a:prstGeom>
            <a:noFill/>
          </p:spPr>
          <p:txBody>
            <a:bodyPr spcFirstLastPara="1" wrap="none">
              <a:prstTxWarp prst="textArchUp">
                <a:avLst>
                  <a:gd name="adj" fmla="val 11372664"/>
                </a:avLst>
              </a:prstTxWarp>
              <a:spAutoFit/>
            </a:bodyPr>
            <a:lstStyle/>
            <a:p>
              <a:pPr algn="ctr" fontAlgn="auto">
                <a:spcBef>
                  <a:spcPts val="0"/>
                </a:spcBef>
                <a:spcAft>
                  <a:spcPts val="0"/>
                </a:spcAft>
                <a:defRPr/>
              </a:pPr>
              <a:r>
                <a:rPr lang="en-US" sz="4800" spc="600" dirty="0" smtClean="0">
                  <a:ln w="12700">
                    <a:solidFill>
                      <a:srgbClr val="990000"/>
                    </a:solidFill>
                    <a:prstDash val="solid"/>
                  </a:ln>
                  <a:solidFill>
                    <a:srgbClr val="990000"/>
                  </a:solidFill>
                  <a:effectLst>
                    <a:outerShdw blurRad="41275" dist="20320" dir="1800000" algn="tl" rotWithShape="0">
                      <a:srgbClr val="000000">
                        <a:alpha val="40000"/>
                      </a:srgbClr>
                    </a:outerShdw>
                  </a:effectLst>
                  <a:latin typeface="American Typewriter"/>
                  <a:cs typeface="American Typewriter"/>
                </a:rPr>
                <a:t>RITI   G</a:t>
              </a:r>
              <a:endParaRPr lang="en-US" sz="4800" spc="600" dirty="0">
                <a:ln w="12700">
                  <a:solidFill>
                    <a:srgbClr val="990000"/>
                  </a:solidFill>
                  <a:prstDash val="solid"/>
                </a:ln>
                <a:solidFill>
                  <a:srgbClr val="990000"/>
                </a:solidFill>
                <a:effectLst>
                  <a:outerShdw blurRad="41275" dist="20320" dir="1800000" algn="tl" rotWithShape="0">
                    <a:srgbClr val="000000">
                      <a:alpha val="40000"/>
                    </a:srgbClr>
                  </a:outerShdw>
                </a:effectLst>
                <a:latin typeface="American Typewriter"/>
                <a:cs typeface="American Typewriter"/>
              </a:endParaRPr>
            </a:p>
          </p:txBody>
        </p:sp>
      </p:grpSp>
      <p:pic>
        <p:nvPicPr>
          <p:cNvPr id="15" name="Sound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05082844"/>
      </p:ext>
    </p:extLst>
  </p:cSld>
  <p:clrMapOvr>
    <a:masterClrMapping/>
  </p:clrMapOvr>
  <mc:AlternateContent xmlns:mc="http://schemas.openxmlformats.org/markup-compatibility/2006" xmlns:p14="http://schemas.microsoft.com/office/powerpoint/2010/main">
    <mc:Choice Requires="p14">
      <p:transition spd="slow" p14:dur="2000" advTm="26251"/>
    </mc:Choice>
    <mc:Fallback xmlns="">
      <p:transition xmlns:p14="http://schemas.microsoft.com/office/powerpoint/2010/main" spd="slow" advTm="2625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a:t>
            </a:r>
            <a:r>
              <a:rPr lang="en-US" dirty="0" smtClean="0"/>
              <a:t>and Response</a:t>
            </a:r>
            <a:br>
              <a:rPr lang="en-US" dirty="0" smtClean="0"/>
            </a:br>
            <a:r>
              <a:rPr lang="en-US" dirty="0" smtClean="0"/>
              <a:t>Posts</a:t>
            </a:r>
            <a:endParaRPr lang="en-US" dirty="0"/>
          </a:p>
        </p:txBody>
      </p:sp>
      <p:sp>
        <p:nvSpPr>
          <p:cNvPr id="5" name="Text Placeholder 4"/>
          <p:cNvSpPr>
            <a:spLocks noGrp="1"/>
          </p:cNvSpPr>
          <p:nvPr>
            <p:ph type="body" idx="1"/>
          </p:nvPr>
        </p:nvSpPr>
        <p:spPr/>
        <p:txBody>
          <a:bodyPr/>
          <a:lstStyle/>
          <a:p>
            <a:r>
              <a:rPr lang="en-US" dirty="0" smtClean="0"/>
              <a:t>Initial Post:</a:t>
            </a:r>
          </a:p>
        </p:txBody>
      </p:sp>
      <p:sp>
        <p:nvSpPr>
          <p:cNvPr id="3" name="Content Placeholder 2"/>
          <p:cNvSpPr>
            <a:spLocks noGrp="1"/>
          </p:cNvSpPr>
          <p:nvPr>
            <p:ph sz="half" idx="2"/>
          </p:nvPr>
        </p:nvSpPr>
        <p:spPr/>
        <p:txBody>
          <a:bodyPr>
            <a:normAutofit/>
          </a:bodyPr>
          <a:lstStyle/>
          <a:p>
            <a:r>
              <a:rPr lang="en-US" dirty="0" smtClean="0"/>
              <a:t>Think about each question and/or topic and how it applies to the course unit:</a:t>
            </a:r>
          </a:p>
          <a:p>
            <a:pPr marL="571500" lvl="1" indent="-342900">
              <a:buFont typeface="+mj-lt"/>
              <a:buAutoNum type="arabicPeriod"/>
            </a:pPr>
            <a:r>
              <a:rPr lang="en-US" dirty="0"/>
              <a:t>Chapter reading</a:t>
            </a:r>
          </a:p>
          <a:p>
            <a:pPr marL="571500" lvl="1" indent="-342900">
              <a:buFont typeface="+mj-lt"/>
              <a:buAutoNum type="arabicPeriod"/>
            </a:pPr>
            <a:r>
              <a:rPr lang="en-US" dirty="0"/>
              <a:t>The classroom</a:t>
            </a:r>
          </a:p>
          <a:p>
            <a:pPr marL="571500" lvl="1" indent="-342900">
              <a:buFont typeface="+mj-lt"/>
              <a:buAutoNum type="arabicPeriod"/>
            </a:pPr>
            <a:r>
              <a:rPr lang="en-US" dirty="0"/>
              <a:t>Your teaching style</a:t>
            </a:r>
          </a:p>
          <a:p>
            <a:pPr marL="342900" indent="-342900">
              <a:buFont typeface="+mj-lt"/>
              <a:buAutoNum type="arabicPeriod"/>
            </a:pPr>
            <a:endParaRPr lang="en-US" dirty="0" smtClean="0"/>
          </a:p>
          <a:p>
            <a:pPr marL="571500" lvl="1" indent="-342900">
              <a:buFont typeface="+mj-lt"/>
              <a:buAutoNum type="arabicPeriod"/>
            </a:pPr>
            <a:endParaRPr lang="en-US" dirty="0"/>
          </a:p>
        </p:txBody>
      </p:sp>
      <p:sp>
        <p:nvSpPr>
          <p:cNvPr id="6" name="Text Placeholder 5"/>
          <p:cNvSpPr>
            <a:spLocks noGrp="1"/>
          </p:cNvSpPr>
          <p:nvPr>
            <p:ph type="body" sz="quarter" idx="3"/>
          </p:nvPr>
        </p:nvSpPr>
        <p:spPr/>
        <p:txBody>
          <a:bodyPr/>
          <a:lstStyle/>
          <a:p>
            <a:r>
              <a:rPr lang="en-US" dirty="0" smtClean="0"/>
              <a:t>Response Posts: </a:t>
            </a:r>
          </a:p>
        </p:txBody>
      </p:sp>
      <p:sp>
        <p:nvSpPr>
          <p:cNvPr id="7" name="Content Placeholder 6"/>
          <p:cNvSpPr>
            <a:spLocks noGrp="1"/>
          </p:cNvSpPr>
          <p:nvPr>
            <p:ph sz="quarter" idx="4"/>
          </p:nvPr>
        </p:nvSpPr>
        <p:spPr/>
        <p:txBody>
          <a:bodyPr>
            <a:normAutofit/>
          </a:bodyPr>
          <a:lstStyle/>
          <a:p>
            <a:r>
              <a:rPr lang="en-US" dirty="0"/>
              <a:t>Respond to the question/topic and support your </a:t>
            </a:r>
            <a:r>
              <a:rPr lang="en-US" dirty="0" smtClean="0"/>
              <a:t>answer with details:</a:t>
            </a:r>
            <a:endParaRPr lang="en-US" dirty="0"/>
          </a:p>
          <a:p>
            <a:pPr lvl="1"/>
            <a:r>
              <a:rPr lang="en-US" dirty="0" smtClean="0"/>
              <a:t>Apply an example from the chapter reading</a:t>
            </a:r>
          </a:p>
          <a:p>
            <a:pPr lvl="1"/>
            <a:r>
              <a:rPr lang="en-US" dirty="0" smtClean="0"/>
              <a:t>Give an example from:  </a:t>
            </a:r>
          </a:p>
          <a:p>
            <a:pPr lvl="2"/>
            <a:r>
              <a:rPr lang="en-US" dirty="0" smtClean="0"/>
              <a:t>a classroom or </a:t>
            </a:r>
          </a:p>
          <a:p>
            <a:pPr lvl="2"/>
            <a:r>
              <a:rPr lang="en-US" dirty="0" smtClean="0"/>
              <a:t>a practicing teacher</a:t>
            </a:r>
          </a:p>
          <a:p>
            <a:pPr lvl="2"/>
            <a:r>
              <a:rPr lang="en-US" dirty="0" smtClean="0"/>
              <a:t>A resource: Website, book, picture book, etc.</a:t>
            </a:r>
          </a:p>
        </p:txBody>
      </p:sp>
      <p:grpSp>
        <p:nvGrpSpPr>
          <p:cNvPr id="29" name="Group 28"/>
          <p:cNvGrpSpPr/>
          <p:nvPr/>
        </p:nvGrpSpPr>
        <p:grpSpPr>
          <a:xfrm>
            <a:off x="5258921" y="349006"/>
            <a:ext cx="2908460" cy="1543100"/>
            <a:chOff x="269875" y="268288"/>
            <a:chExt cx="6858000" cy="3638550"/>
          </a:xfrm>
        </p:grpSpPr>
        <p:pic>
          <p:nvPicPr>
            <p:cNvPr id="30" name="Picture Placeholder 13" descr="MP910216311.PNG"/>
            <p:cNvPicPr>
              <a:picLocks noChangeAspect="1"/>
            </p:cNvPicPr>
            <p:nvPr/>
          </p:nvPicPr>
          <p:blipFill>
            <a:blip r:embed="rId5">
              <a:extLst>
                <a:ext uri="{28A0092B-C50C-407E-A947-70E740481C1C}">
                  <a14:useLocalDpi xmlns:a14="http://schemas.microsoft.com/office/drawing/2010/main" val="0"/>
                </a:ext>
              </a:extLst>
            </a:blip>
            <a:srcRect t="23473" b="23473"/>
            <a:stretch>
              <a:fillRect/>
            </a:stretch>
          </p:blipFill>
          <p:spPr>
            <a:xfrm>
              <a:off x="269875" y="268288"/>
              <a:ext cx="6858000" cy="3638550"/>
            </a:xfrm>
            <a:prstGeom prst="rect">
              <a:avLst/>
            </a:prstGeom>
          </p:spPr>
        </p:pic>
        <p:sp>
          <p:nvSpPr>
            <p:cNvPr id="31" name="Rectangle 30"/>
            <p:cNvSpPr/>
            <p:nvPr/>
          </p:nvSpPr>
          <p:spPr>
            <a:xfrm rot="20962416">
              <a:off x="2292377" y="1023322"/>
              <a:ext cx="2695110" cy="2109746"/>
            </a:xfrm>
            <a:prstGeom prst="rect">
              <a:avLst/>
            </a:prstGeom>
            <a:noFill/>
          </p:spPr>
          <p:txBody>
            <a:bodyPr spcFirstLastPara="1" wrap="none">
              <a:prstTxWarp prst="textArchUp">
                <a:avLst>
                  <a:gd name="adj" fmla="val 12380048"/>
                </a:avLst>
              </a:prstTxWarp>
              <a:spAutoFit/>
            </a:bodyPr>
            <a:lstStyle/>
            <a:p>
              <a:pPr algn="ctr" fontAlgn="auto">
                <a:spcBef>
                  <a:spcPts val="0"/>
                </a:spcBef>
                <a:spcAft>
                  <a:spcPts val="0"/>
                </a:spcAft>
                <a:defRPr/>
              </a:pPr>
              <a:r>
                <a:rPr lang="en-US" sz="4800" spc="600" dirty="0" smtClean="0">
                  <a:ln w="12700">
                    <a:solidFill>
                      <a:srgbClr val="990000"/>
                    </a:solidFill>
                    <a:prstDash val="solid"/>
                  </a:ln>
                  <a:solidFill>
                    <a:srgbClr val="990000"/>
                  </a:solidFill>
                  <a:effectLst>
                    <a:outerShdw blurRad="41275" dist="20320" dir="1800000" algn="tl" rotWithShape="0">
                      <a:srgbClr val="000000">
                        <a:alpha val="40000"/>
                      </a:srgbClr>
                    </a:outerShdw>
                  </a:effectLst>
                  <a:latin typeface="American Typewriter"/>
                  <a:cs typeface="American Typewriter"/>
                </a:rPr>
                <a:t>RITI  G</a:t>
              </a:r>
              <a:endParaRPr lang="en-US" sz="4800" spc="600" dirty="0">
                <a:ln w="12700">
                  <a:solidFill>
                    <a:srgbClr val="990000"/>
                  </a:solidFill>
                  <a:prstDash val="solid"/>
                </a:ln>
                <a:solidFill>
                  <a:srgbClr val="990000"/>
                </a:solidFill>
                <a:effectLst>
                  <a:outerShdw blurRad="41275" dist="20320" dir="1800000" algn="tl" rotWithShape="0">
                    <a:srgbClr val="000000">
                      <a:alpha val="40000"/>
                    </a:srgbClr>
                  </a:outerShdw>
                </a:effectLst>
                <a:latin typeface="American Typewriter"/>
                <a:cs typeface="American Typewriter"/>
              </a:endParaRPr>
            </a:p>
          </p:txBody>
        </p:sp>
      </p:grpSp>
      <p:pic>
        <p:nvPicPr>
          <p:cNvPr id="32" name="Sound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20118455"/>
      </p:ext>
    </p:extLst>
  </p:cSld>
  <p:clrMapOvr>
    <a:masterClrMapping/>
  </p:clrMapOvr>
  <mc:AlternateContent xmlns:mc="http://schemas.openxmlformats.org/markup-compatibility/2006" xmlns:p14="http://schemas.microsoft.com/office/powerpoint/2010/main">
    <mc:Choice Requires="p14">
      <p:transition spd="slow" p14:dur="2000" advTm="67390"/>
    </mc:Choice>
    <mc:Fallback xmlns="">
      <p:transition xmlns:p14="http://schemas.microsoft.com/office/powerpoint/2010/main" spd="slow" advTm="6739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 Post</a:t>
            </a:r>
            <a:endParaRPr lang="en-US" dirty="0"/>
          </a:p>
        </p:txBody>
      </p:sp>
      <p:sp>
        <p:nvSpPr>
          <p:cNvPr id="3" name="Content Placeholder 2"/>
          <p:cNvSpPr>
            <a:spLocks noGrp="1"/>
          </p:cNvSpPr>
          <p:nvPr>
            <p:ph sz="half" idx="1"/>
          </p:nvPr>
        </p:nvSpPr>
        <p:spPr>
          <a:xfrm>
            <a:off x="457199" y="2214562"/>
            <a:ext cx="7396163" cy="1079232"/>
          </a:xfrm>
        </p:spPr>
        <p:txBody>
          <a:bodyPr>
            <a:normAutofit/>
          </a:bodyPr>
          <a:lstStyle/>
          <a:p>
            <a:r>
              <a:rPr lang="en-US" b="1" dirty="0" smtClean="0"/>
              <a:t>Be constructive</a:t>
            </a:r>
            <a:r>
              <a:rPr lang="en-US" dirty="0" smtClean="0"/>
              <a:t>: agree or disagree.</a:t>
            </a:r>
          </a:p>
          <a:p>
            <a:r>
              <a:rPr lang="en-US" dirty="0" smtClean="0"/>
              <a:t>Be positive and specific.</a:t>
            </a:r>
          </a:p>
        </p:txBody>
      </p:sp>
      <p:graphicFrame>
        <p:nvGraphicFramePr>
          <p:cNvPr id="5" name="Content Placeholder 4"/>
          <p:cNvGraphicFramePr>
            <a:graphicFrameLocks noGrp="1"/>
          </p:cNvGraphicFramePr>
          <p:nvPr>
            <p:ph sz="half" idx="13"/>
            <p:extLst>
              <p:ext uri="{D42A27DB-BD31-4B8C-83A1-F6EECF244321}">
                <p14:modId xmlns:p14="http://schemas.microsoft.com/office/powerpoint/2010/main" val="1326424080"/>
              </p:ext>
            </p:extLst>
          </p:nvPr>
        </p:nvGraphicFramePr>
        <p:xfrm>
          <a:off x="457199" y="3293794"/>
          <a:ext cx="8320482" cy="2760488"/>
        </p:xfrm>
        <a:graphic>
          <a:graphicData uri="http://schemas.openxmlformats.org/drawingml/2006/table">
            <a:tbl>
              <a:tblPr firstRow="1" bandRow="1">
                <a:tableStyleId>{6E25E649-3F16-4E02-A733-19D2CDBF48F0}</a:tableStyleId>
              </a:tblPr>
              <a:tblGrid>
                <a:gridCol w="1683519"/>
                <a:gridCol w="1397208"/>
                <a:gridCol w="5239755"/>
              </a:tblGrid>
              <a:tr h="370840">
                <a:tc>
                  <a:txBody>
                    <a:bodyPr/>
                    <a:lstStyle/>
                    <a:p>
                      <a:pPr algn="ctr"/>
                      <a:r>
                        <a:rPr lang="en-US" dirty="0" smtClean="0"/>
                        <a:t>Application</a:t>
                      </a:r>
                      <a:endParaRPr lang="en-US" dirty="0"/>
                    </a:p>
                  </a:txBody>
                  <a:tcPr/>
                </a:tc>
                <a:tc>
                  <a:txBody>
                    <a:bodyPr/>
                    <a:lstStyle/>
                    <a:p>
                      <a:endParaRPr lang="en-US" dirty="0"/>
                    </a:p>
                  </a:txBody>
                  <a:tcPr/>
                </a:tc>
                <a:tc>
                  <a:txBody>
                    <a:bodyPr/>
                    <a:lstStyle/>
                    <a:p>
                      <a:r>
                        <a:rPr lang="en-US" dirty="0" smtClean="0"/>
                        <a:t>Use your resources…</a:t>
                      </a:r>
                      <a:endParaRPr lang="en-US" dirty="0"/>
                    </a:p>
                  </a:txBody>
                  <a:tcPr/>
                </a:tc>
              </a:tr>
              <a:tr h="370840">
                <a:tc>
                  <a:txBody>
                    <a:bodyPr/>
                    <a:lstStyle/>
                    <a:p>
                      <a:pPr algn="ctr"/>
                      <a:r>
                        <a:rPr lang="en-US" sz="1800" b="1" dirty="0" smtClean="0"/>
                        <a:t>Agree</a:t>
                      </a:r>
                      <a:endParaRPr lang="en-US" sz="1800" b="1" dirty="0"/>
                    </a:p>
                  </a:txBody>
                  <a:tcPr anchor="ctr"/>
                </a:tc>
                <a:tc>
                  <a:txBody>
                    <a:bodyPr/>
                    <a:lstStyle/>
                    <a:p>
                      <a:r>
                        <a:rPr lang="en-US" sz="1800" dirty="0" smtClean="0"/>
                        <a:t>Focus on</a:t>
                      </a:r>
                      <a:r>
                        <a:rPr lang="en-US" sz="1800" baseline="0" dirty="0" smtClean="0"/>
                        <a:t> strengths</a:t>
                      </a:r>
                      <a:endParaRPr lang="en-US" sz="1800" dirty="0"/>
                    </a:p>
                  </a:txBody>
                  <a:tcPr marL="91446" marR="91446" marT="48772" marB="48772" anchor="ctr"/>
                </a:tc>
                <a:tc>
                  <a:txBody>
                    <a:bodyPr/>
                    <a:lstStyle/>
                    <a:p>
                      <a:r>
                        <a:rPr lang="en-US" sz="1800" dirty="0" smtClean="0"/>
                        <a:t>Explain</a:t>
                      </a:r>
                      <a:r>
                        <a:rPr lang="en-US" sz="1800" baseline="0" dirty="0" smtClean="0"/>
                        <a:t> how the post is strong and what you learned from it.  Why do you agree (research) and how could you expand on it?  Give a specific example. </a:t>
                      </a:r>
                      <a:endParaRPr lang="en-US" sz="1800" dirty="0"/>
                    </a:p>
                  </a:txBody>
                  <a:tcPr marL="91446" marR="91446" marT="48772" marB="48772" anchor="ctr"/>
                </a:tc>
              </a:tr>
              <a:tr h="370840">
                <a:tc>
                  <a:txBody>
                    <a:bodyPr/>
                    <a:lstStyle/>
                    <a:p>
                      <a:pPr algn="ctr"/>
                      <a:r>
                        <a:rPr lang="en-US" sz="1800" b="1" dirty="0" smtClean="0"/>
                        <a:t>Disagree</a:t>
                      </a:r>
                      <a:endParaRPr lang="en-US" sz="1800" b="1" dirty="0"/>
                    </a:p>
                  </a:txBody>
                  <a:tcPr anchor="ctr"/>
                </a:tc>
                <a:tc>
                  <a:txBody>
                    <a:bodyPr/>
                    <a:lstStyle/>
                    <a:p>
                      <a:r>
                        <a:rPr lang="en-US" sz="1800" dirty="0" smtClean="0"/>
                        <a:t>Focus on flaws</a:t>
                      </a:r>
                      <a:endParaRPr lang="en-US" sz="1800" dirty="0"/>
                    </a:p>
                  </a:txBody>
                  <a:tcPr marL="91446" marR="91446" marT="48772" marB="48772" anchor="ctr"/>
                </a:tc>
                <a:tc>
                  <a:txBody>
                    <a:bodyPr/>
                    <a:lstStyle/>
                    <a:p>
                      <a:r>
                        <a:rPr lang="en-US" sz="1800" dirty="0" smtClean="0"/>
                        <a:t>Explain</a:t>
                      </a:r>
                      <a:r>
                        <a:rPr lang="en-US" sz="1800" baseline="0" dirty="0" smtClean="0"/>
                        <a:t> how the post flaw(s) by citing the research that supports your claim.  Reference the text, video, credible websites, etc.  And, provide a specific example. </a:t>
                      </a:r>
                      <a:endParaRPr lang="en-US" sz="1800" dirty="0"/>
                    </a:p>
                  </a:txBody>
                  <a:tcPr marL="91446" marR="91446" marT="48772" marB="48772" anchor="ctr"/>
                </a:tc>
              </a:tr>
            </a:tbl>
          </a:graphicData>
        </a:graphic>
      </p:graphicFrame>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grpSp>
        <p:nvGrpSpPr>
          <p:cNvPr id="10" name="Group 9"/>
          <p:cNvGrpSpPr/>
          <p:nvPr/>
        </p:nvGrpSpPr>
        <p:grpSpPr>
          <a:xfrm>
            <a:off x="5258921" y="349006"/>
            <a:ext cx="2908460" cy="1543100"/>
            <a:chOff x="269875" y="268288"/>
            <a:chExt cx="6858000" cy="3638550"/>
          </a:xfrm>
        </p:grpSpPr>
        <p:pic>
          <p:nvPicPr>
            <p:cNvPr id="11" name="Picture Placeholder 13" descr="MP910216311.PNG"/>
            <p:cNvPicPr>
              <a:picLocks noChangeAspect="1"/>
            </p:cNvPicPr>
            <p:nvPr/>
          </p:nvPicPr>
          <p:blipFill>
            <a:blip r:embed="rId6">
              <a:extLst>
                <a:ext uri="{28A0092B-C50C-407E-A947-70E740481C1C}">
                  <a14:useLocalDpi xmlns:a14="http://schemas.microsoft.com/office/drawing/2010/main" val="0"/>
                </a:ext>
              </a:extLst>
            </a:blip>
            <a:srcRect t="23473" b="23473"/>
            <a:stretch>
              <a:fillRect/>
            </a:stretch>
          </p:blipFill>
          <p:spPr>
            <a:xfrm>
              <a:off x="269875" y="268288"/>
              <a:ext cx="6858000" cy="3638550"/>
            </a:xfrm>
            <a:prstGeom prst="rect">
              <a:avLst/>
            </a:prstGeom>
          </p:spPr>
        </p:pic>
        <p:sp>
          <p:nvSpPr>
            <p:cNvPr id="12" name="Rectangle 11"/>
            <p:cNvSpPr/>
            <p:nvPr/>
          </p:nvSpPr>
          <p:spPr>
            <a:xfrm rot="20962416">
              <a:off x="2292377" y="1023322"/>
              <a:ext cx="2695110" cy="2109746"/>
            </a:xfrm>
            <a:prstGeom prst="rect">
              <a:avLst/>
            </a:prstGeom>
            <a:noFill/>
          </p:spPr>
          <p:txBody>
            <a:bodyPr spcFirstLastPara="1" wrap="none">
              <a:prstTxWarp prst="textArchUp">
                <a:avLst>
                  <a:gd name="adj" fmla="val 12380048"/>
                </a:avLst>
              </a:prstTxWarp>
              <a:spAutoFit/>
            </a:bodyPr>
            <a:lstStyle/>
            <a:p>
              <a:pPr algn="ctr" fontAlgn="auto">
                <a:spcBef>
                  <a:spcPts val="0"/>
                </a:spcBef>
                <a:spcAft>
                  <a:spcPts val="0"/>
                </a:spcAft>
                <a:defRPr/>
              </a:pPr>
              <a:r>
                <a:rPr lang="en-US" sz="4800" spc="600" dirty="0" smtClean="0">
                  <a:ln w="12700">
                    <a:solidFill>
                      <a:srgbClr val="990000"/>
                    </a:solidFill>
                    <a:prstDash val="solid"/>
                  </a:ln>
                  <a:solidFill>
                    <a:srgbClr val="990000"/>
                  </a:solidFill>
                  <a:effectLst>
                    <a:outerShdw blurRad="41275" dist="20320" dir="1800000" algn="tl" rotWithShape="0">
                      <a:srgbClr val="000000">
                        <a:alpha val="40000"/>
                      </a:srgbClr>
                    </a:outerShdw>
                  </a:effectLst>
                  <a:latin typeface="American Typewriter"/>
                  <a:cs typeface="American Typewriter"/>
                </a:rPr>
                <a:t>RITI  G</a:t>
              </a:r>
              <a:endParaRPr lang="en-US" sz="4800" spc="600" dirty="0">
                <a:ln w="12700">
                  <a:solidFill>
                    <a:srgbClr val="990000"/>
                  </a:solidFill>
                  <a:prstDash val="solid"/>
                </a:ln>
                <a:solidFill>
                  <a:srgbClr val="990000"/>
                </a:solidFill>
                <a:effectLst>
                  <a:outerShdw blurRad="41275" dist="20320" dir="1800000" algn="tl" rotWithShape="0">
                    <a:srgbClr val="000000">
                      <a:alpha val="40000"/>
                    </a:srgbClr>
                  </a:outerShdw>
                </a:effectLst>
                <a:latin typeface="American Typewriter"/>
                <a:cs typeface="American Typewriter"/>
              </a:endParaRPr>
            </a:p>
          </p:txBody>
        </p:sp>
      </p:grpSp>
    </p:spTree>
    <p:extLst>
      <p:ext uri="{BB962C8B-B14F-4D97-AF65-F5344CB8AC3E}">
        <p14:creationId xmlns:p14="http://schemas.microsoft.com/office/powerpoint/2010/main" val="1842992571"/>
      </p:ext>
    </p:extLst>
  </p:cSld>
  <p:clrMapOvr>
    <a:masterClrMapping/>
  </p:clrMapOvr>
  <mc:AlternateContent xmlns:mc="http://schemas.openxmlformats.org/markup-compatibility/2006" xmlns:p14="http://schemas.microsoft.com/office/powerpoint/2010/main">
    <mc:Choice Requires="p14">
      <p:transition spd="slow" p14:dur="2000" advTm="82293"/>
    </mc:Choice>
    <mc:Fallback xmlns="">
      <p:transition xmlns:p14="http://schemas.microsoft.com/office/powerpoint/2010/main" spd="slow" advTm="8229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8113"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Plaza">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Plaza.thmx</Template>
  <TotalTime>183</TotalTime>
  <Words>736</Words>
  <Application>Microsoft Macintosh PowerPoint</Application>
  <PresentationFormat>On-screen Show (4:3)</PresentationFormat>
  <Paragraphs>55</Paragraphs>
  <Slides>3</Slides>
  <Notes>3</Notes>
  <HiddenSlides>0</HiddenSlides>
  <MMClips>3</MMClips>
  <ScaleCrop>false</ScaleCrop>
  <HeadingPairs>
    <vt:vector size="4" baseType="variant">
      <vt:variant>
        <vt:lpstr>Theme</vt:lpstr>
      </vt:variant>
      <vt:variant>
        <vt:i4>1</vt:i4>
      </vt:variant>
      <vt:variant>
        <vt:lpstr>Slide Titles</vt:lpstr>
      </vt:variant>
      <vt:variant>
        <vt:i4>3</vt:i4>
      </vt:variant>
    </vt:vector>
  </HeadingPairs>
  <TitlesOfParts>
    <vt:vector size="4" baseType="lpstr">
      <vt:lpstr>Plaza</vt:lpstr>
      <vt:lpstr>Discussion Posts</vt:lpstr>
      <vt:lpstr>Initial and Response Posts</vt:lpstr>
      <vt:lpstr>Response Post</vt:lpstr>
    </vt:vector>
  </TitlesOfParts>
  <Company>MCC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Discussion Posts</dc:title>
  <dc:creator>Elizabeth Alsen</dc:creator>
  <cp:lastModifiedBy>Elizabeth Alsen</cp:lastModifiedBy>
  <cp:revision>14</cp:revision>
  <dcterms:created xsi:type="dcterms:W3CDTF">2012-10-06T13:36:33Z</dcterms:created>
  <dcterms:modified xsi:type="dcterms:W3CDTF">2012-10-06T16:40:39Z</dcterms:modified>
</cp:coreProperties>
</file>