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3"/>
  </p:notesMasterIdLst>
  <p:sldIdLst>
    <p:sldId id="256" r:id="rId2"/>
    <p:sldId id="260" r:id="rId3"/>
    <p:sldId id="257" r:id="rId4"/>
    <p:sldId id="258" r:id="rId5"/>
    <p:sldId id="271" r:id="rId6"/>
    <p:sldId id="264" r:id="rId7"/>
    <p:sldId id="265" r:id="rId8"/>
    <p:sldId id="266" r:id="rId9"/>
    <p:sldId id="272" r:id="rId10"/>
    <p:sldId id="267"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1E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0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8D6013-1C09-44C1-9156-B5E308367052}" type="datetimeFigureOut">
              <a:rPr lang="en-US" smtClean="0"/>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3644AF-74DA-4CDD-8CCE-774DA684C2A7}" type="slidenum">
              <a:rPr lang="en-US" smtClean="0"/>
              <a:t>‹#›</a:t>
            </a:fld>
            <a:endParaRPr lang="en-US"/>
          </a:p>
        </p:txBody>
      </p:sp>
    </p:spTree>
    <p:extLst>
      <p:ext uri="{BB962C8B-B14F-4D97-AF65-F5344CB8AC3E}">
        <p14:creationId xmlns:p14="http://schemas.microsoft.com/office/powerpoint/2010/main" val="428608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AAC026F-DF93-42C5-A07C-ACF5FDFCE3E9}" type="datetime1">
              <a:rPr lang="en-US" smtClean="0"/>
              <a:t>5/20/2015</a:t>
            </a:fld>
            <a:endParaRPr lang="en-US"/>
          </a:p>
        </p:txBody>
      </p:sp>
      <p:sp>
        <p:nvSpPr>
          <p:cNvPr id="20" name="Footer Placeholder 19"/>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10" name="Slide Number Placeholder 9"/>
          <p:cNvSpPr>
            <a:spLocks noGrp="1"/>
          </p:cNvSpPr>
          <p:nvPr>
            <p:ph type="sldNum" sz="quarter" idx="12"/>
          </p:nvPr>
        </p:nvSpPr>
        <p:spPr/>
        <p:txBody>
          <a:bodyPr/>
          <a:lstStyle>
            <a:extLst/>
          </a:lstStyle>
          <a:p>
            <a:fld id="{C78BD4E9-2D16-4633-9C54-6FC9D25BB6F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F957E7F-10A8-4AFE-BD6A-6864703D7EBD}" type="datetime1">
              <a:rPr lang="en-US" smtClean="0"/>
              <a:t>5/20/2015</a:t>
            </a:fld>
            <a:endParaRPr lang="en-US"/>
          </a:p>
        </p:txBody>
      </p:sp>
      <p:sp>
        <p:nvSpPr>
          <p:cNvPr id="5" name="Footer Placeholder 4"/>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6" name="Slide Number Placeholder 5"/>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C539BD-1D5B-4235-83F3-5111C17EA222}" type="datetime1">
              <a:rPr lang="en-US" smtClean="0"/>
              <a:t>5/20/2015</a:t>
            </a:fld>
            <a:endParaRPr lang="en-US"/>
          </a:p>
        </p:txBody>
      </p:sp>
      <p:sp>
        <p:nvSpPr>
          <p:cNvPr id="5" name="Footer Placeholder 4"/>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6" name="Slide Number Placeholder 5"/>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4442DD-0C2D-465A-A488-4B1047CB6A17}" type="datetime1">
              <a:rPr lang="en-US" smtClean="0"/>
              <a:t>5/20/2015</a:t>
            </a:fld>
            <a:endParaRPr lang="en-US"/>
          </a:p>
        </p:txBody>
      </p:sp>
      <p:sp>
        <p:nvSpPr>
          <p:cNvPr id="5" name="Footer Placeholder 4"/>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6" name="Slide Number Placeholder 5"/>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BBA280-2A1E-4BBC-917C-8394CBA69FCE}" type="datetime1">
              <a:rPr lang="en-US" smtClean="0"/>
              <a:t>5/20/2015</a:t>
            </a:fld>
            <a:endParaRPr lang="en-US"/>
          </a:p>
        </p:txBody>
      </p:sp>
      <p:sp>
        <p:nvSpPr>
          <p:cNvPr id="5" name="Footer Placeholder 4"/>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6" name="Slide Number Placeholder 5"/>
          <p:cNvSpPr>
            <a:spLocks noGrp="1"/>
          </p:cNvSpPr>
          <p:nvPr>
            <p:ph type="sldNum" sz="quarter" idx="12"/>
          </p:nvPr>
        </p:nvSpPr>
        <p:spPr/>
        <p:txBody>
          <a:bodyPr/>
          <a:lstStyle>
            <a:extLst/>
          </a:lstStyle>
          <a:p>
            <a:fld id="{C78BD4E9-2D16-4633-9C54-6FC9D25BB6F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681324-68EE-49D4-B271-20C2DE712A27}" type="datetime1">
              <a:rPr lang="en-US" smtClean="0"/>
              <a:t>5/20/2015</a:t>
            </a:fld>
            <a:endParaRPr lang="en-US"/>
          </a:p>
        </p:txBody>
      </p:sp>
      <p:sp>
        <p:nvSpPr>
          <p:cNvPr id="6" name="Footer Placeholder 5"/>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7" name="Slide Number Placeholder 6"/>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85CFA9A-DB86-4C53-BC6C-50ECFB093B43}" type="datetime1">
              <a:rPr lang="en-US" smtClean="0"/>
              <a:t>5/20/2015</a:t>
            </a:fld>
            <a:endParaRPr lang="en-US"/>
          </a:p>
        </p:txBody>
      </p:sp>
      <p:sp>
        <p:nvSpPr>
          <p:cNvPr id="8" name="Footer Placeholder 7"/>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9" name="Slide Number Placeholder 8"/>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BB83D5-4222-4618-9965-1F24D154CA8B}" type="datetime1">
              <a:rPr lang="en-US" smtClean="0"/>
              <a:t>5/20/2015</a:t>
            </a:fld>
            <a:endParaRPr lang="en-US"/>
          </a:p>
        </p:txBody>
      </p:sp>
      <p:sp>
        <p:nvSpPr>
          <p:cNvPr id="4" name="Footer Placeholder 3"/>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5" name="Slide Number Placeholder 4"/>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6BC824E-55D9-4B38-9D5A-F0FA63C75D30}" type="datetime1">
              <a:rPr lang="en-US" smtClean="0"/>
              <a:t>5/20/2015</a:t>
            </a:fld>
            <a:endParaRPr lang="en-US"/>
          </a:p>
        </p:txBody>
      </p:sp>
      <p:sp>
        <p:nvSpPr>
          <p:cNvPr id="3" name="Footer Placeholder 2"/>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4" name="Slide Number Placeholder 3"/>
          <p:cNvSpPr>
            <a:spLocks noGrp="1"/>
          </p:cNvSpPr>
          <p:nvPr>
            <p:ph type="sldNum" sz="quarter" idx="12"/>
          </p:nvPr>
        </p:nvSpPr>
        <p:spPr/>
        <p:txBody>
          <a:bodyPr/>
          <a:lstStyle>
            <a:extLst/>
          </a:lstStyle>
          <a:p>
            <a:fld id="{C78BD4E9-2D16-4633-9C54-6FC9D25BB6F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96AA67-F801-4891-AA63-2671310C2FBB}" type="datetime1">
              <a:rPr lang="en-US" smtClean="0"/>
              <a:t>5/20/2015</a:t>
            </a:fld>
            <a:endParaRPr lang="en-US"/>
          </a:p>
        </p:txBody>
      </p:sp>
      <p:sp>
        <p:nvSpPr>
          <p:cNvPr id="6" name="Footer Placeholder 5"/>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7" name="Slide Number Placeholder 6"/>
          <p:cNvSpPr>
            <a:spLocks noGrp="1"/>
          </p:cNvSpPr>
          <p:nvPr>
            <p:ph type="sldNum" sz="quarter" idx="12"/>
          </p:nvPr>
        </p:nvSpPr>
        <p:spPr/>
        <p:txBody>
          <a:bodyPr/>
          <a:lstStyle>
            <a:extLst/>
          </a:lstStyle>
          <a:p>
            <a:fld id="{C78BD4E9-2D16-4633-9C54-6FC9D25BB6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B66D450-181D-428D-84D3-2544B1802C82}" type="datetime1">
              <a:rPr lang="en-US" smtClean="0"/>
              <a:t>5/20/2015</a:t>
            </a:fld>
            <a:endParaRPr lang="en-US"/>
          </a:p>
        </p:txBody>
      </p:sp>
      <p:sp>
        <p:nvSpPr>
          <p:cNvPr id="6" name="Footer Placeholder 5"/>
          <p:cNvSpPr>
            <a:spLocks noGrp="1"/>
          </p:cNvSpPr>
          <p:nvPr>
            <p:ph type="ftr" sz="quarter" idx="11"/>
          </p:nvPr>
        </p:nvSpPr>
        <p:spPr/>
        <p:txBody>
          <a:bodyPr/>
          <a:lstStyle>
            <a:extLst/>
          </a:lstStyle>
          <a:p>
            <a:r>
              <a:rPr lang="en-US" smtClean="0"/>
              <a:t>This work by Scottsdale Community College Reading Faculty is licensed under a Creative Commons Attribution 4.0 International License.</a:t>
            </a:r>
            <a:endParaRPr lang="en-US"/>
          </a:p>
        </p:txBody>
      </p:sp>
      <p:sp>
        <p:nvSpPr>
          <p:cNvPr id="7" name="Slide Number Placeholder 6"/>
          <p:cNvSpPr>
            <a:spLocks noGrp="1"/>
          </p:cNvSpPr>
          <p:nvPr>
            <p:ph type="sldNum" sz="quarter" idx="12"/>
          </p:nvPr>
        </p:nvSpPr>
        <p:spPr/>
        <p:txBody>
          <a:bodyPr/>
          <a:lstStyle>
            <a:extLst/>
          </a:lstStyle>
          <a:p>
            <a:fld id="{C78BD4E9-2D16-4633-9C54-6FC9D25BB6F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49CC938-5EC8-47FE-9512-3CA8A4612ED6}" type="datetime1">
              <a:rPr lang="en-US" smtClean="0"/>
              <a:t>5/20/2015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This work by Scottsdale Community College Reading Faculty is licensed under a Creative Commons Attribution 4.0 International License.</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8BD4E9-2D16-4633-9C54-6FC9D25BB6F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4.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reativecommons.org/licenses/by/4.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771650"/>
          </a:xfrm>
          <a:solidFill>
            <a:schemeClr val="accent5">
              <a:lumMod val="40000"/>
              <a:lumOff val="60000"/>
            </a:schemeClr>
          </a:solidFill>
          <a:ln>
            <a:solidFill>
              <a:schemeClr val="tx1"/>
            </a:solidFill>
          </a:ln>
        </p:spPr>
        <p:txBody>
          <a:bodyPr>
            <a:normAutofit fontScale="90000"/>
          </a:bodyPr>
          <a:lstStyle/>
          <a:p>
            <a:r>
              <a:rPr lang="en-US" dirty="0" smtClean="0"/>
              <a:t> </a:t>
            </a:r>
            <a:br>
              <a:rPr lang="en-US" dirty="0" smtClean="0"/>
            </a:br>
            <a:r>
              <a:rPr lang="en-US" dirty="0" smtClean="0"/>
              <a:t>Welcome to Reading 100</a:t>
            </a:r>
            <a:br>
              <a:rPr lang="en-US" dirty="0" smtClean="0"/>
            </a:br>
            <a:r>
              <a:rPr lang="en-US" b="1" dirty="0" smtClean="0">
                <a:solidFill>
                  <a:schemeClr val="accent2"/>
                </a:solidFill>
              </a:rPr>
              <a:t>Successful College Reading</a:t>
            </a:r>
            <a:r>
              <a:rPr lang="en-US" b="1" dirty="0">
                <a:solidFill>
                  <a:schemeClr val="accent2"/>
                </a:solidFill>
              </a:rPr>
              <a:t/>
            </a:r>
            <a:br>
              <a:rPr lang="en-US" b="1" dirty="0">
                <a:solidFill>
                  <a:schemeClr val="accent2"/>
                </a:solidFill>
              </a:rPr>
            </a:br>
            <a:endParaRPr lang="en-US" dirty="0">
              <a:solidFill>
                <a:schemeClr val="accent2"/>
              </a:solidFill>
            </a:endParaRPr>
          </a:p>
        </p:txBody>
      </p:sp>
      <p:sp>
        <p:nvSpPr>
          <p:cNvPr id="3" name="Footer Placeholder 2"/>
          <p:cNvSpPr>
            <a:spLocks noGrp="1"/>
          </p:cNvSpPr>
          <p:nvPr>
            <p:ph type="ftr" sz="quarter" idx="11"/>
          </p:nvPr>
        </p:nvSpPr>
        <p:spPr>
          <a:xfrm>
            <a:off x="3733800" y="6305550"/>
            <a:ext cx="4876800" cy="476250"/>
          </a:xfrm>
        </p:spPr>
        <p:txBody>
          <a:bodyPr/>
          <a:lstStyle/>
          <a:p>
            <a:r>
              <a:rPr lang="en-US" dirty="0" smtClean="0"/>
              <a:t>This work by Scottsdale Community College Reading Faculty is licensed under a Creative Commons Attribution 4.0 International License.</a:t>
            </a:r>
            <a:endParaRPr lang="en-US" dirty="0"/>
          </a:p>
        </p:txBody>
      </p:sp>
      <p:pic>
        <p:nvPicPr>
          <p:cNvPr id="2050"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6400800"/>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5623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a:solidFill>
            <a:schemeClr val="bg1"/>
          </a:solidFill>
          <a:ln w="38100" cmpd="sng">
            <a:solidFill>
              <a:schemeClr val="accent5">
                <a:lumMod val="75000"/>
              </a:schemeClr>
            </a:solidFill>
          </a:ln>
        </p:spPr>
        <p:txBody>
          <a:bodyPr>
            <a:noAutofit/>
          </a:bodyPr>
          <a:lstStyle/>
          <a:p>
            <a:r>
              <a:rPr lang="en-US" sz="2800" b="1" dirty="0" smtClean="0"/>
              <a:t/>
            </a:r>
            <a:br>
              <a:rPr lang="en-US" sz="2800" b="1" dirty="0" smtClean="0"/>
            </a:br>
            <a:r>
              <a:rPr lang="en-US" sz="2800" b="1" dirty="0" smtClean="0"/>
              <a:t>What </a:t>
            </a:r>
            <a:r>
              <a:rPr lang="en-US" sz="2800" b="1" dirty="0"/>
              <a:t>are strategies for reading critically? What literacy practices can support my learning and retention in college academics?</a:t>
            </a:r>
            <a:r>
              <a:rPr lang="en-US" sz="2800" dirty="0"/>
              <a:t/>
            </a:r>
            <a:br>
              <a:rPr lang="en-US" sz="2800" dirty="0"/>
            </a:br>
            <a:endParaRPr lang="en-US" sz="2800" dirty="0"/>
          </a:p>
        </p:txBody>
      </p:sp>
      <p:sp>
        <p:nvSpPr>
          <p:cNvPr id="3" name="Content Placeholder 2"/>
          <p:cNvSpPr>
            <a:spLocks noGrp="1"/>
          </p:cNvSpPr>
          <p:nvPr>
            <p:ph idx="1"/>
          </p:nvPr>
        </p:nvSpPr>
        <p:spPr>
          <a:xfrm>
            <a:off x="533400" y="1981200"/>
            <a:ext cx="8229600" cy="4648200"/>
          </a:xfrm>
          <a:solidFill>
            <a:schemeClr val="bg1"/>
          </a:solidFill>
          <a:ln>
            <a:solidFill>
              <a:schemeClr val="accent5">
                <a:lumMod val="75000"/>
              </a:schemeClr>
            </a:solidFill>
          </a:ln>
        </p:spPr>
        <p:txBody>
          <a:bodyPr>
            <a:normAutofit fontScale="92500" lnSpcReduction="20000"/>
          </a:bodyPr>
          <a:lstStyle/>
          <a:p>
            <a:pPr marL="0" lvl="0" indent="0">
              <a:buNone/>
            </a:pPr>
            <a:r>
              <a:rPr lang="en-US" b="1" dirty="0"/>
              <a:t>Reading critically </a:t>
            </a:r>
            <a:r>
              <a:rPr lang="en-US" dirty="0"/>
              <a:t>– </a:t>
            </a:r>
            <a:r>
              <a:rPr lang="en-US" b="1" dirty="0" smtClean="0">
                <a:solidFill>
                  <a:schemeClr val="accent2"/>
                </a:solidFill>
              </a:rPr>
              <a:t>AFTER READING</a:t>
            </a:r>
            <a:endParaRPr lang="en-US" b="1" dirty="0">
              <a:solidFill>
                <a:schemeClr val="accent2"/>
              </a:solidFill>
            </a:endParaRPr>
          </a:p>
          <a:p>
            <a:r>
              <a:rPr lang="en-US" dirty="0" smtClean="0"/>
              <a:t>Ask questions (simple read-over not effective)</a:t>
            </a:r>
          </a:p>
          <a:p>
            <a:r>
              <a:rPr lang="en-US" dirty="0" smtClean="0"/>
              <a:t>Recite</a:t>
            </a:r>
          </a:p>
          <a:p>
            <a:r>
              <a:rPr lang="en-US" dirty="0" smtClean="0"/>
              <a:t>Apply or synthesize the reading.</a:t>
            </a:r>
          </a:p>
          <a:p>
            <a:r>
              <a:rPr lang="en-US" dirty="0" smtClean="0"/>
              <a:t>TODAY: Summarize</a:t>
            </a:r>
          </a:p>
          <a:p>
            <a:pPr lvl="1"/>
            <a:r>
              <a:rPr lang="en-US" dirty="0" smtClean="0"/>
              <a:t>Write a one paragraph summary of the article. Think about </a:t>
            </a:r>
            <a:r>
              <a:rPr lang="en-US" b="1" dirty="0" smtClean="0">
                <a:solidFill>
                  <a:schemeClr val="accent1"/>
                </a:solidFill>
              </a:rPr>
              <a:t>author’s purpose </a:t>
            </a:r>
            <a:r>
              <a:rPr lang="en-US" dirty="0" smtClean="0"/>
              <a:t>and </a:t>
            </a:r>
            <a:r>
              <a:rPr lang="en-US" b="1" dirty="0" smtClean="0">
                <a:solidFill>
                  <a:schemeClr val="accent1"/>
                </a:solidFill>
              </a:rPr>
              <a:t>how he or she achieved that purpose</a:t>
            </a:r>
            <a:r>
              <a:rPr lang="en-US" dirty="0" smtClean="0"/>
              <a:t> to identify the main idea and the supporting evidence.</a:t>
            </a:r>
          </a:p>
          <a:p>
            <a:pPr lvl="1"/>
            <a:r>
              <a:rPr lang="en-US" dirty="0" smtClean="0"/>
              <a:t>Turn in your annotated article and your summary as your exit slip today.</a:t>
            </a:r>
          </a:p>
        </p:txBody>
      </p:sp>
    </p:spTree>
    <p:extLst>
      <p:ext uri="{BB962C8B-B14F-4D97-AF65-F5344CB8AC3E}">
        <p14:creationId xmlns:p14="http://schemas.microsoft.com/office/powerpoint/2010/main" val="1548591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3891" y="1981200"/>
            <a:ext cx="6858000" cy="2308324"/>
          </a:xfrm>
          <a:prstGeom prst="rect">
            <a:avLst/>
          </a:prstGeom>
          <a:solidFill>
            <a:schemeClr val="bg1"/>
          </a:solidFill>
          <a:ln>
            <a:solidFill>
              <a:schemeClr val="tx1"/>
            </a:solidFill>
          </a:ln>
        </p:spPr>
        <p:txBody>
          <a:bodyPr wrap="square">
            <a:spAutoFit/>
          </a:bodyPr>
          <a:lstStyle/>
          <a:p>
            <a:pPr algn="ctr"/>
            <a:r>
              <a:rPr lang="en-US" sz="3600" b="1" dirty="0"/>
              <a:t>The Reading Equation</a:t>
            </a:r>
            <a:r>
              <a:rPr lang="en-US" sz="3600" dirty="0" smtClean="0">
                <a:effectLst/>
              </a:rPr>
              <a:t/>
            </a:r>
            <a:br>
              <a:rPr lang="en-US" sz="3600" dirty="0" smtClean="0">
                <a:effectLst/>
              </a:rPr>
            </a:br>
            <a:r>
              <a:rPr lang="en-US" sz="3600" dirty="0"/>
              <a:t>Prior k</a:t>
            </a:r>
            <a:r>
              <a:rPr lang="en-US" sz="3600" dirty="0" smtClean="0"/>
              <a:t>nowledge </a:t>
            </a:r>
            <a:r>
              <a:rPr lang="en-US" sz="3600" dirty="0"/>
              <a:t>+ p</a:t>
            </a:r>
            <a:r>
              <a:rPr lang="en-US" sz="3600" dirty="0" smtClean="0"/>
              <a:t>redictions + elaborative rehearsal </a:t>
            </a:r>
            <a:r>
              <a:rPr lang="en-US" sz="3600" dirty="0"/>
              <a:t>= Comprehension</a:t>
            </a:r>
          </a:p>
        </p:txBody>
      </p:sp>
      <p:sp>
        <p:nvSpPr>
          <p:cNvPr id="2" name="Footer Placeholder 1"/>
          <p:cNvSpPr>
            <a:spLocks noGrp="1"/>
          </p:cNvSpPr>
          <p:nvPr>
            <p:ph type="ftr" sz="quarter" idx="11"/>
          </p:nvPr>
        </p:nvSpPr>
        <p:spPr>
          <a:xfrm>
            <a:off x="228600" y="6305550"/>
            <a:ext cx="8686800" cy="476250"/>
          </a:xfrm>
        </p:spPr>
        <p:txBody>
          <a:bodyPr/>
          <a:lstStyle/>
          <a:p>
            <a:pPr algn="r"/>
            <a:r>
              <a:rPr lang="en-US" sz="800" dirty="0" smtClean="0"/>
              <a:t>This work by Scottsdale Community College Reading Faculty </a:t>
            </a:r>
          </a:p>
          <a:p>
            <a:pPr algn="r"/>
            <a:r>
              <a:rPr lang="en-US" sz="800" dirty="0" smtClean="0"/>
              <a:t>is licensed under a Creative Commons Attribution 4.0 International License.</a:t>
            </a:r>
            <a:endParaRPr lang="en-US" sz="800" dirty="0"/>
          </a:p>
        </p:txBody>
      </p:sp>
      <p:pic>
        <p:nvPicPr>
          <p:cNvPr id="102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6465093"/>
            <a:ext cx="419100" cy="147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005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a:solidFill>
            <a:schemeClr val="bg1"/>
          </a:solidFill>
          <a:ln w="28575">
            <a:solidFill>
              <a:schemeClr val="tx1"/>
            </a:solidFill>
          </a:ln>
        </p:spPr>
        <p:txBody>
          <a:bodyPr>
            <a:normAutofit fontScale="92500" lnSpcReduction="20000"/>
          </a:bodyPr>
          <a:lstStyle/>
          <a:p>
            <a:r>
              <a:rPr lang="en-US" dirty="0" smtClean="0"/>
              <a:t>This course is designed to help you develop college level reading skill through </a:t>
            </a:r>
            <a:r>
              <a:rPr lang="en-US" b="1" dirty="0" smtClean="0">
                <a:solidFill>
                  <a:schemeClr val="accent1"/>
                </a:solidFill>
              </a:rPr>
              <a:t>literacy strategies</a:t>
            </a:r>
            <a:r>
              <a:rPr lang="en-US" dirty="0" smtClean="0"/>
              <a:t> and </a:t>
            </a:r>
            <a:r>
              <a:rPr lang="en-US" b="1" dirty="0" smtClean="0">
                <a:solidFill>
                  <a:schemeClr val="accent1"/>
                </a:solidFill>
              </a:rPr>
              <a:t>academic content</a:t>
            </a:r>
            <a:r>
              <a:rPr lang="en-US" dirty="0" smtClean="0"/>
              <a:t>.</a:t>
            </a:r>
          </a:p>
          <a:p>
            <a:r>
              <a:rPr lang="en-US" dirty="0" smtClean="0"/>
              <a:t>The course readings and assignments will primarily be focused on academic reading units including psychology, communications</a:t>
            </a:r>
            <a:r>
              <a:rPr lang="en-US" dirty="0"/>
              <a:t> </a:t>
            </a:r>
            <a:r>
              <a:rPr lang="en-US" dirty="0" smtClean="0"/>
              <a:t>and business. </a:t>
            </a:r>
          </a:p>
          <a:p>
            <a:r>
              <a:rPr lang="en-US" dirty="0" smtClean="0"/>
              <a:t>This is called “</a:t>
            </a:r>
            <a:r>
              <a:rPr lang="en-US" b="1" dirty="0" smtClean="0">
                <a:solidFill>
                  <a:schemeClr val="accent1"/>
                </a:solidFill>
              </a:rPr>
              <a:t>contextualization</a:t>
            </a:r>
            <a:r>
              <a:rPr lang="en-US" dirty="0" smtClean="0"/>
              <a:t>.” That is, the </a:t>
            </a:r>
            <a:r>
              <a:rPr lang="en-US" b="1" dirty="0" smtClean="0">
                <a:solidFill>
                  <a:schemeClr val="accent1"/>
                </a:solidFill>
              </a:rPr>
              <a:t>critical literacy </a:t>
            </a:r>
            <a:r>
              <a:rPr lang="en-US" dirty="0" smtClean="0"/>
              <a:t>skills, strategies, and thinking processes you learn and practice in this course can be applied across subject disciplines.</a:t>
            </a:r>
          </a:p>
          <a:p>
            <a:r>
              <a:rPr lang="en-US" dirty="0" smtClean="0"/>
              <a:t>“Making it </a:t>
            </a:r>
            <a:r>
              <a:rPr lang="en-US" i="1" dirty="0" smtClean="0"/>
              <a:t>real</a:t>
            </a:r>
            <a:r>
              <a:rPr lang="en-US" dirty="0" smtClean="0"/>
              <a:t>.”</a:t>
            </a:r>
          </a:p>
          <a:p>
            <a:endParaRPr lang="en-US" dirty="0"/>
          </a:p>
        </p:txBody>
      </p:sp>
      <p:sp>
        <p:nvSpPr>
          <p:cNvPr id="6" name="Title 1"/>
          <p:cNvSpPr txBox="1">
            <a:spLocks/>
          </p:cNvSpPr>
          <p:nvPr/>
        </p:nvSpPr>
        <p:spPr>
          <a:xfrm>
            <a:off x="660400" y="228599"/>
            <a:ext cx="7772400" cy="914401"/>
          </a:xfrm>
          <a:prstGeom prst="rect">
            <a:avLst/>
          </a:prstGeom>
          <a:solidFill>
            <a:schemeClr val="accent5">
              <a:lumMod val="40000"/>
              <a:lumOff val="60000"/>
            </a:schemeClr>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Welcome to Reading 100</a:t>
            </a:r>
            <a:endParaRPr lang="en-US" dirty="0"/>
          </a:p>
        </p:txBody>
      </p:sp>
    </p:spTree>
    <p:extLst>
      <p:ext uri="{BB962C8B-B14F-4D97-AF65-F5344CB8AC3E}">
        <p14:creationId xmlns:p14="http://schemas.microsoft.com/office/powerpoint/2010/main" val="468426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accent5">
              <a:lumMod val="40000"/>
              <a:lumOff val="60000"/>
            </a:schemeClr>
          </a:solidFill>
        </p:spPr>
        <p:txBody>
          <a:bodyPr/>
          <a:lstStyle/>
          <a:p>
            <a:r>
              <a:rPr lang="en-US" dirty="0" smtClean="0"/>
              <a:t>College readers are . . .</a:t>
            </a:r>
            <a:endParaRPr lang="en-US" dirty="0"/>
          </a:p>
        </p:txBody>
      </p:sp>
      <p:sp>
        <p:nvSpPr>
          <p:cNvPr id="3" name="Content Placeholder 2"/>
          <p:cNvSpPr>
            <a:spLocks noGrp="1"/>
          </p:cNvSpPr>
          <p:nvPr>
            <p:ph idx="1"/>
          </p:nvPr>
        </p:nvSpPr>
        <p:spPr>
          <a:xfrm>
            <a:off x="457200" y="1219200"/>
            <a:ext cx="8229600" cy="5181600"/>
          </a:xfrm>
          <a:solidFill>
            <a:schemeClr val="bg1"/>
          </a:solidFill>
        </p:spPr>
        <p:txBody>
          <a:bodyPr>
            <a:normAutofit fontScale="77500" lnSpcReduction="20000"/>
          </a:bodyPr>
          <a:lstStyle/>
          <a:p>
            <a:endParaRPr lang="en-US" dirty="0" smtClean="0"/>
          </a:p>
          <a:p>
            <a:r>
              <a:rPr lang="en-US" dirty="0" smtClean="0"/>
              <a:t>College readers </a:t>
            </a:r>
            <a:r>
              <a:rPr lang="en-US" dirty="0"/>
              <a:t>are willing to spend time reflecting on the ideas presented in their reading assignments.  They know the time is well-spent to </a:t>
            </a:r>
            <a:r>
              <a:rPr lang="en-US" b="1" dirty="0"/>
              <a:t>enhance</a:t>
            </a:r>
            <a:r>
              <a:rPr lang="en-US" dirty="0"/>
              <a:t> their understanding.</a:t>
            </a:r>
            <a:r>
              <a:rPr lang="en-US" dirty="0" smtClean="0"/>
              <a:t> </a:t>
            </a:r>
          </a:p>
          <a:p>
            <a:r>
              <a:rPr lang="en-US" dirty="0"/>
              <a:t>College readers are able to raise questions while reading.  They evaluate and solve problems rather than merely </a:t>
            </a:r>
            <a:r>
              <a:rPr lang="en-US" b="1" dirty="0"/>
              <a:t>compile</a:t>
            </a:r>
            <a:r>
              <a:rPr lang="en-US" dirty="0"/>
              <a:t> a set of facts to be memorized.</a:t>
            </a:r>
            <a:r>
              <a:rPr lang="en-US" dirty="0" smtClean="0"/>
              <a:t> </a:t>
            </a:r>
          </a:p>
          <a:p>
            <a:r>
              <a:rPr lang="en-US" dirty="0"/>
              <a:t>College readers can think logically.  They are fact-oriented and can review the facts </a:t>
            </a:r>
            <a:r>
              <a:rPr lang="en-US" b="1" dirty="0"/>
              <a:t>dispassionately</a:t>
            </a:r>
            <a:r>
              <a:rPr lang="en-US" dirty="0"/>
              <a:t>.  They base their judgments on ideas and evidence.</a:t>
            </a:r>
            <a:r>
              <a:rPr lang="en-US" dirty="0" smtClean="0"/>
              <a:t> </a:t>
            </a:r>
          </a:p>
          <a:p>
            <a:r>
              <a:rPr lang="en-US" dirty="0"/>
              <a:t>College readers can </a:t>
            </a:r>
            <a:r>
              <a:rPr lang="en-US" b="1" dirty="0"/>
              <a:t>recognize error </a:t>
            </a:r>
            <a:r>
              <a:rPr lang="en-US" dirty="0"/>
              <a:t>in thought and persuasion as well as </a:t>
            </a:r>
            <a:r>
              <a:rPr lang="en-US" b="1" dirty="0"/>
              <a:t>recognize good arguments</a:t>
            </a:r>
            <a:r>
              <a:rPr lang="en-US" dirty="0"/>
              <a:t>.</a:t>
            </a:r>
            <a:r>
              <a:rPr lang="en-US" dirty="0" smtClean="0"/>
              <a:t> </a:t>
            </a:r>
          </a:p>
          <a:p>
            <a:r>
              <a:rPr lang="en-US" dirty="0"/>
              <a:t>College readers are </a:t>
            </a:r>
            <a:r>
              <a:rPr lang="en-US" b="1" dirty="0"/>
              <a:t>skeptical</a:t>
            </a:r>
            <a:r>
              <a:rPr lang="en-US" dirty="0"/>
              <a:t>.  They understand that not everything in print is right.  They are </a:t>
            </a:r>
            <a:r>
              <a:rPr lang="en-US" b="1" dirty="0"/>
              <a:t>diligent</a:t>
            </a:r>
            <a:r>
              <a:rPr lang="en-US" dirty="0"/>
              <a:t> in seeking out the truth.</a:t>
            </a:r>
            <a:r>
              <a:rPr lang="en-US" dirty="0" smtClean="0"/>
              <a:t> </a:t>
            </a:r>
          </a:p>
          <a:p>
            <a:endParaRPr lang="en-US" dirty="0"/>
          </a:p>
        </p:txBody>
      </p:sp>
    </p:spTree>
    <p:extLst>
      <p:ext uri="{BB962C8B-B14F-4D97-AF65-F5344CB8AC3E}">
        <p14:creationId xmlns:p14="http://schemas.microsoft.com/office/powerpoint/2010/main" val="3081206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76488" cy="1143000"/>
          </a:xfrm>
          <a:solidFill>
            <a:schemeClr val="accent5">
              <a:lumMod val="40000"/>
              <a:lumOff val="60000"/>
            </a:schemeClr>
          </a:solidFill>
        </p:spPr>
        <p:txBody>
          <a:bodyPr/>
          <a:lstStyle/>
          <a:p>
            <a:r>
              <a:rPr lang="en-US" dirty="0" smtClean="0"/>
              <a:t>Critical readers are . . . </a:t>
            </a:r>
            <a:endParaRPr lang="en-US" dirty="0"/>
          </a:p>
        </p:txBody>
      </p:sp>
      <p:sp>
        <p:nvSpPr>
          <p:cNvPr id="3" name="Content Placeholder 2"/>
          <p:cNvSpPr>
            <a:spLocks noGrp="1"/>
          </p:cNvSpPr>
          <p:nvPr>
            <p:ph idx="1"/>
          </p:nvPr>
        </p:nvSpPr>
        <p:spPr>
          <a:xfrm>
            <a:off x="457200" y="1143000"/>
            <a:ext cx="8229600" cy="5105400"/>
          </a:xfrm>
          <a:solidFill>
            <a:schemeClr val="bg1"/>
          </a:solidFill>
        </p:spPr>
        <p:txBody>
          <a:bodyPr>
            <a:normAutofit fontScale="70000" lnSpcReduction="20000"/>
          </a:bodyPr>
          <a:lstStyle/>
          <a:p>
            <a:endParaRPr lang="en-US" dirty="0" smtClean="0"/>
          </a:p>
          <a:p>
            <a:r>
              <a:rPr lang="en-US" dirty="0" smtClean="0"/>
              <a:t>Critical </a:t>
            </a:r>
            <a:r>
              <a:rPr lang="en-US" dirty="0"/>
              <a:t>readers are open-minded.  They seek </a:t>
            </a:r>
            <a:r>
              <a:rPr lang="en-US" b="1" dirty="0"/>
              <a:t>alternative</a:t>
            </a:r>
            <a:r>
              <a:rPr lang="en-US" dirty="0"/>
              <a:t> views and are open to new ideas that may not necessarily agree with their previous thoughts on a topic.  They are willing to </a:t>
            </a:r>
            <a:r>
              <a:rPr lang="en-US" b="1" dirty="0"/>
              <a:t>reassess</a:t>
            </a:r>
            <a:r>
              <a:rPr lang="en-US" dirty="0"/>
              <a:t> their views when new or </a:t>
            </a:r>
            <a:r>
              <a:rPr lang="en-US" b="1" dirty="0"/>
              <a:t>discordant</a:t>
            </a:r>
            <a:r>
              <a:rPr lang="en-US" dirty="0"/>
              <a:t> evidence is introduced and evaluated.</a:t>
            </a:r>
            <a:r>
              <a:rPr lang="en-US" dirty="0" smtClean="0"/>
              <a:t> </a:t>
            </a:r>
          </a:p>
          <a:p>
            <a:r>
              <a:rPr lang="en-US" dirty="0"/>
              <a:t>Critical readers are </a:t>
            </a:r>
            <a:r>
              <a:rPr lang="en-US" b="1" dirty="0"/>
              <a:t>in touch with their own personal thoughts and ideas </a:t>
            </a:r>
            <a:r>
              <a:rPr lang="en-US" dirty="0"/>
              <a:t>about a topic.  </a:t>
            </a:r>
            <a:r>
              <a:rPr lang="en-US" dirty="0" smtClean="0"/>
              <a:t>Excited about learning, they </a:t>
            </a:r>
            <a:r>
              <a:rPr lang="en-US" dirty="0"/>
              <a:t>are eager to express their thoughts and opinions.  </a:t>
            </a:r>
            <a:endParaRPr lang="en-US" dirty="0" smtClean="0"/>
          </a:p>
          <a:p>
            <a:r>
              <a:rPr lang="en-US" b="1" dirty="0" smtClean="0">
                <a:solidFill>
                  <a:srgbClr val="0070C0"/>
                </a:solidFill>
              </a:rPr>
              <a:t>Critical </a:t>
            </a:r>
            <a:r>
              <a:rPr lang="en-US" b="1" dirty="0">
                <a:solidFill>
                  <a:srgbClr val="0070C0"/>
                </a:solidFill>
              </a:rPr>
              <a:t>readers are able to identify arguments and issues.  They are able to ask penetrating and thought-provoking questions to evaluate ideas.</a:t>
            </a:r>
            <a:r>
              <a:rPr lang="en-US" b="1" dirty="0" smtClean="0">
                <a:solidFill>
                  <a:srgbClr val="0070C0"/>
                </a:solidFill>
              </a:rPr>
              <a:t> </a:t>
            </a:r>
          </a:p>
          <a:p>
            <a:r>
              <a:rPr lang="en-US" dirty="0"/>
              <a:t>Critical readers </a:t>
            </a:r>
            <a:r>
              <a:rPr lang="en-US" b="1" dirty="0"/>
              <a:t>are creative</a:t>
            </a:r>
            <a:r>
              <a:rPr lang="en-US" dirty="0"/>
              <a:t>.  They </a:t>
            </a:r>
            <a:r>
              <a:rPr lang="en-US" b="1" dirty="0"/>
              <a:t>see connections </a:t>
            </a:r>
            <a:r>
              <a:rPr lang="en-US" dirty="0"/>
              <a:t>between topics and </a:t>
            </a:r>
            <a:r>
              <a:rPr lang="en-US" b="1" dirty="0"/>
              <a:t>use knowledge from other disciplines </a:t>
            </a:r>
            <a:r>
              <a:rPr lang="en-US" dirty="0"/>
              <a:t>to enhance their reading and learning experiences.</a:t>
            </a:r>
            <a:r>
              <a:rPr lang="en-US" dirty="0" smtClean="0"/>
              <a:t> </a:t>
            </a:r>
          </a:p>
          <a:p>
            <a:r>
              <a:rPr lang="en-US" dirty="0"/>
              <a:t>Critical readers are willing to take a </a:t>
            </a:r>
            <a:r>
              <a:rPr lang="en-US" b="1" dirty="0"/>
              <a:t>critical stance </a:t>
            </a:r>
            <a:r>
              <a:rPr lang="en-US" dirty="0"/>
              <a:t>on issues.</a:t>
            </a:r>
            <a:r>
              <a:rPr lang="en-US" dirty="0" smtClean="0"/>
              <a:t> </a:t>
            </a:r>
          </a:p>
          <a:p>
            <a:endParaRPr lang="en-US" dirty="0"/>
          </a:p>
        </p:txBody>
      </p:sp>
    </p:spTree>
    <p:extLst>
      <p:ext uri="{BB962C8B-B14F-4D97-AF65-F5344CB8AC3E}">
        <p14:creationId xmlns:p14="http://schemas.microsoft.com/office/powerpoint/2010/main" val="3588060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20762"/>
          </a:xfrm>
        </p:spPr>
        <p:style>
          <a:lnRef idx="2">
            <a:schemeClr val="dk1"/>
          </a:lnRef>
          <a:fillRef idx="1">
            <a:schemeClr val="lt1"/>
          </a:fillRef>
          <a:effectRef idx="0">
            <a:schemeClr val="dk1"/>
          </a:effectRef>
          <a:fontRef idx="minor">
            <a:schemeClr val="dk1"/>
          </a:fontRef>
        </p:style>
        <p:txBody>
          <a:bodyPr>
            <a:normAutofit fontScale="90000"/>
          </a:bodyPr>
          <a:lstStyle/>
          <a:p>
            <a:r>
              <a:rPr lang="en-US" sz="3200" b="1" dirty="0" smtClean="0">
                <a:latin typeface="Comic Sans MS" panose="030F0702030302020204" pitchFamily="66" charset="0"/>
              </a:rPr>
              <a:t>Reading = interaction between the writer and the reader!</a:t>
            </a:r>
            <a:endParaRPr lang="en-US" sz="3200" b="1" dirty="0">
              <a:latin typeface="Comic Sans MS" panose="030F0702030302020204" pitchFamily="66" charset="0"/>
            </a:endParaRPr>
          </a:p>
        </p:txBody>
      </p:sp>
      <p:sp>
        <p:nvSpPr>
          <p:cNvPr id="3" name="Text Placeholder 2"/>
          <p:cNvSpPr>
            <a:spLocks noGrp="1"/>
          </p:cNvSpPr>
          <p:nvPr>
            <p:ph type="body" idx="1"/>
          </p:nvPr>
        </p:nvSpPr>
        <p:spPr>
          <a:xfrm>
            <a:off x="629841" y="1681163"/>
            <a:ext cx="3870615" cy="528637"/>
          </a:xfrm>
        </p:spPr>
        <p:style>
          <a:lnRef idx="2">
            <a:schemeClr val="dk1"/>
          </a:lnRef>
          <a:fillRef idx="1">
            <a:schemeClr val="lt1"/>
          </a:fillRef>
          <a:effectRef idx="0">
            <a:schemeClr val="dk1"/>
          </a:effectRef>
          <a:fontRef idx="minor">
            <a:schemeClr val="dk1"/>
          </a:fontRef>
        </p:style>
        <p:txBody>
          <a:bodyPr anchor="ctr">
            <a:normAutofit/>
          </a:bodyPr>
          <a:lstStyle/>
          <a:p>
            <a:pPr algn="ctr"/>
            <a:r>
              <a:rPr lang="en-US" sz="2000" dirty="0" smtClean="0">
                <a:latin typeface="Comic Sans MS" panose="030F0702030302020204" pitchFamily="66" charset="0"/>
              </a:rPr>
              <a:t>Writer’s Purpose</a:t>
            </a:r>
            <a:endParaRPr lang="en-US" sz="2000" dirty="0">
              <a:latin typeface="Comic Sans MS" panose="030F0702030302020204" pitchFamily="66" charset="0"/>
            </a:endParaRPr>
          </a:p>
        </p:txBody>
      </p:sp>
      <p:sp>
        <p:nvSpPr>
          <p:cNvPr id="4" name="Text Placeholder 3"/>
          <p:cNvSpPr>
            <a:spLocks noGrp="1"/>
          </p:cNvSpPr>
          <p:nvPr>
            <p:ph type="body" sz="half" idx="3"/>
          </p:nvPr>
        </p:nvSpPr>
        <p:spPr>
          <a:xfrm>
            <a:off x="4629150" y="1681163"/>
            <a:ext cx="3887391" cy="528637"/>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chor="ctr">
            <a:normAutofit/>
          </a:bodyPr>
          <a:lstStyle/>
          <a:p>
            <a:pPr algn="ctr"/>
            <a:r>
              <a:rPr lang="en-US" sz="2000" dirty="0" smtClean="0">
                <a:latin typeface="Comic Sans MS" panose="030F0702030302020204" pitchFamily="66" charset="0"/>
              </a:rPr>
              <a:t>Reader’s Purpose</a:t>
            </a:r>
            <a:endParaRPr lang="en-US" sz="2000" dirty="0">
              <a:latin typeface="Comic Sans MS" panose="030F0702030302020204" pitchFamily="66" charset="0"/>
            </a:endParaRPr>
          </a:p>
        </p:txBody>
      </p:sp>
      <p:sp>
        <p:nvSpPr>
          <p:cNvPr id="5" name="Content Placeholder 4"/>
          <p:cNvSpPr>
            <a:spLocks noGrp="1"/>
          </p:cNvSpPr>
          <p:nvPr>
            <p:ph sz="quarter" idx="2"/>
          </p:nvPr>
        </p:nvSpPr>
        <p:spPr>
          <a:xfrm>
            <a:off x="632116" y="2505075"/>
            <a:ext cx="3868340" cy="368458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n-US" sz="2200" dirty="0" smtClean="0">
                <a:latin typeface="Comic Sans MS" panose="030F0702030302020204" pitchFamily="66" charset="0"/>
              </a:rPr>
              <a:t>To inform</a:t>
            </a:r>
          </a:p>
          <a:p>
            <a:r>
              <a:rPr lang="en-US" sz="2200" dirty="0" smtClean="0">
                <a:latin typeface="Comic Sans MS" panose="030F0702030302020204" pitchFamily="66" charset="0"/>
              </a:rPr>
              <a:t>To explore</a:t>
            </a:r>
          </a:p>
          <a:p>
            <a:r>
              <a:rPr lang="en-US" sz="2200" dirty="0" smtClean="0">
                <a:latin typeface="Comic Sans MS" panose="030F0702030302020204" pitchFamily="66" charset="0"/>
              </a:rPr>
              <a:t>To persuade</a:t>
            </a:r>
          </a:p>
          <a:p>
            <a:r>
              <a:rPr lang="en-US" sz="2200" dirty="0" smtClean="0">
                <a:latin typeface="Comic Sans MS" panose="030F0702030302020204" pitchFamily="66" charset="0"/>
              </a:rPr>
              <a:t>To critique</a:t>
            </a:r>
          </a:p>
          <a:p>
            <a:r>
              <a:rPr lang="en-US" sz="2200" dirty="0" smtClean="0">
                <a:latin typeface="Comic Sans MS" panose="030F0702030302020204" pitchFamily="66" charset="0"/>
              </a:rPr>
              <a:t>To entertain</a:t>
            </a:r>
          </a:p>
          <a:p>
            <a:r>
              <a:rPr lang="en-US" sz="2200" dirty="0" smtClean="0">
                <a:latin typeface="Comic Sans MS" panose="030F0702030302020204" pitchFamily="66" charset="0"/>
              </a:rPr>
              <a:t>To enact his or her imagination through creative works</a:t>
            </a:r>
          </a:p>
          <a:p>
            <a:r>
              <a:rPr lang="en-US" sz="2200" dirty="0" smtClean="0">
                <a:latin typeface="Comic Sans MS" panose="030F0702030302020204" pitchFamily="66" charset="0"/>
              </a:rPr>
              <a:t>To tell stories</a:t>
            </a:r>
          </a:p>
          <a:p>
            <a:r>
              <a:rPr lang="en-US" sz="2200" dirty="0" smtClean="0">
                <a:latin typeface="Comic Sans MS" panose="030F0702030302020204" pitchFamily="66" charset="0"/>
              </a:rPr>
              <a:t>To self-express</a:t>
            </a:r>
          </a:p>
          <a:p>
            <a:r>
              <a:rPr lang="en-US" sz="2200" dirty="0" smtClean="0">
                <a:latin typeface="Comic Sans MS" panose="030F0702030302020204" pitchFamily="66" charset="0"/>
              </a:rPr>
              <a:t>To self-reflect</a:t>
            </a:r>
          </a:p>
          <a:p>
            <a:pPr marL="82296" indent="0">
              <a:buNone/>
            </a:pPr>
            <a:endParaRPr lang="en-US" dirty="0"/>
          </a:p>
        </p:txBody>
      </p:sp>
      <p:sp>
        <p:nvSpPr>
          <p:cNvPr id="6" name="Content Placeholder 5"/>
          <p:cNvSpPr>
            <a:spLocks noGrp="1"/>
          </p:cNvSpPr>
          <p:nvPr>
            <p:ph sz="quarter" idx="4"/>
          </p:nvPr>
        </p:nvSpPr>
        <p:spPr>
          <a:xfrm>
            <a:off x="4648200" y="2514600"/>
            <a:ext cx="4023360" cy="4114800"/>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fontScale="92500"/>
          </a:bodyPr>
          <a:lstStyle/>
          <a:p>
            <a:r>
              <a:rPr lang="en-US" dirty="0" smtClean="0">
                <a:latin typeface="Comic Sans MS" panose="030F0702030302020204" pitchFamily="66" charset="0"/>
              </a:rPr>
              <a:t>Reading to learn</a:t>
            </a:r>
          </a:p>
          <a:p>
            <a:pPr lvl="1"/>
            <a:r>
              <a:rPr lang="en-US" dirty="0" smtClean="0">
                <a:latin typeface="Comic Sans MS" panose="030F0702030302020204" pitchFamily="66" charset="0"/>
              </a:rPr>
              <a:t>Reading for knowledge, meaning, and concepts</a:t>
            </a:r>
          </a:p>
          <a:p>
            <a:pPr lvl="1"/>
            <a:r>
              <a:rPr lang="en-US" dirty="0" smtClean="0">
                <a:latin typeface="Comic Sans MS" panose="030F0702030302020204" pitchFamily="66" charset="0"/>
              </a:rPr>
              <a:t>Reading for research</a:t>
            </a:r>
          </a:p>
          <a:p>
            <a:pPr lvl="1"/>
            <a:r>
              <a:rPr lang="en-US" dirty="0" smtClean="0">
                <a:latin typeface="Comic Sans MS" panose="030F0702030302020204" pitchFamily="66" charset="0"/>
              </a:rPr>
              <a:t>Reading to learn how to do something</a:t>
            </a:r>
          </a:p>
          <a:p>
            <a:pPr lvl="1"/>
            <a:r>
              <a:rPr lang="en-US" dirty="0" smtClean="0">
                <a:latin typeface="Comic Sans MS" panose="030F0702030302020204" pitchFamily="66" charset="0"/>
              </a:rPr>
              <a:t>Reading to satisfy curiosity </a:t>
            </a:r>
          </a:p>
          <a:p>
            <a:r>
              <a:rPr lang="en-US" dirty="0" smtClean="0">
                <a:latin typeface="Comic Sans MS" panose="030F0702030302020204" pitchFamily="66" charset="0"/>
              </a:rPr>
              <a:t>Reading to understand an issue </a:t>
            </a:r>
          </a:p>
          <a:p>
            <a:r>
              <a:rPr lang="en-US" dirty="0" smtClean="0">
                <a:latin typeface="Comic Sans MS" panose="030F0702030302020204" pitchFamily="66" charset="0"/>
              </a:rPr>
              <a:t>Reading to be entertained or for enjoyment</a:t>
            </a:r>
          </a:p>
          <a:p>
            <a:endParaRPr lang="en-US" dirty="0"/>
          </a:p>
        </p:txBody>
      </p:sp>
    </p:spTree>
    <p:extLst>
      <p:ext uri="{BB962C8B-B14F-4D97-AF65-F5344CB8AC3E}">
        <p14:creationId xmlns:p14="http://schemas.microsoft.com/office/powerpoint/2010/main" val="1120737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a:solidFill>
            <a:schemeClr val="bg1"/>
          </a:solidFill>
          <a:ln w="38100" cmpd="sng">
            <a:solidFill>
              <a:schemeClr val="accent5">
                <a:lumMod val="75000"/>
              </a:schemeClr>
            </a:solidFill>
          </a:ln>
        </p:spPr>
        <p:txBody>
          <a:bodyPr>
            <a:noAutofit/>
          </a:bodyPr>
          <a:lstStyle/>
          <a:p>
            <a:r>
              <a:rPr lang="en-US" sz="2800" b="1" dirty="0" smtClean="0"/>
              <a:t/>
            </a:r>
            <a:br>
              <a:rPr lang="en-US" sz="2800" b="1" dirty="0" smtClean="0"/>
            </a:br>
            <a:r>
              <a:rPr lang="en-US" sz="2800" b="1" dirty="0" smtClean="0"/>
              <a:t>What </a:t>
            </a:r>
            <a:r>
              <a:rPr lang="en-US" sz="2800" b="1" dirty="0"/>
              <a:t>are strategies for reading critically? What literacy practices can support my learning and retention in college academics?</a:t>
            </a:r>
            <a:r>
              <a:rPr lang="en-US" sz="2800" dirty="0"/>
              <a:t/>
            </a:r>
            <a:br>
              <a:rPr lang="en-US" sz="2800" dirty="0"/>
            </a:br>
            <a:endParaRPr lang="en-US" sz="2800" dirty="0"/>
          </a:p>
        </p:txBody>
      </p:sp>
      <p:sp>
        <p:nvSpPr>
          <p:cNvPr id="3" name="Content Placeholder 2"/>
          <p:cNvSpPr>
            <a:spLocks noGrp="1"/>
          </p:cNvSpPr>
          <p:nvPr>
            <p:ph idx="1"/>
          </p:nvPr>
        </p:nvSpPr>
        <p:spPr>
          <a:xfrm>
            <a:off x="533400" y="1981200"/>
            <a:ext cx="8229600" cy="4525963"/>
          </a:xfrm>
          <a:solidFill>
            <a:schemeClr val="bg1"/>
          </a:solidFill>
          <a:ln>
            <a:solidFill>
              <a:schemeClr val="accent5">
                <a:lumMod val="75000"/>
              </a:schemeClr>
            </a:solidFill>
          </a:ln>
        </p:spPr>
        <p:txBody>
          <a:bodyPr/>
          <a:lstStyle/>
          <a:p>
            <a:pPr marL="0" lvl="0" indent="0">
              <a:buNone/>
            </a:pPr>
            <a:r>
              <a:rPr lang="en-US" b="1" dirty="0"/>
              <a:t>Reading critically </a:t>
            </a:r>
            <a:r>
              <a:rPr lang="en-US" dirty="0"/>
              <a:t>– </a:t>
            </a:r>
          </a:p>
          <a:p>
            <a:pPr lvl="1"/>
            <a:r>
              <a:rPr lang="en-US" smtClean="0"/>
              <a:t>pre-reading/before </a:t>
            </a:r>
            <a:r>
              <a:rPr lang="en-US" dirty="0" smtClean="0"/>
              <a:t>reading</a:t>
            </a:r>
            <a:endParaRPr lang="en-US" dirty="0"/>
          </a:p>
          <a:p>
            <a:pPr lvl="1"/>
            <a:r>
              <a:rPr lang="en-US" dirty="0"/>
              <a:t>during reading, and </a:t>
            </a:r>
          </a:p>
          <a:p>
            <a:pPr lvl="1"/>
            <a:r>
              <a:rPr lang="en-US" dirty="0"/>
              <a:t>after reading</a:t>
            </a:r>
          </a:p>
          <a:p>
            <a:endParaRPr lang="en-US" dirty="0"/>
          </a:p>
        </p:txBody>
      </p:sp>
    </p:spTree>
    <p:extLst>
      <p:ext uri="{BB962C8B-B14F-4D97-AF65-F5344CB8AC3E}">
        <p14:creationId xmlns:p14="http://schemas.microsoft.com/office/powerpoint/2010/main" val="2896671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066800"/>
          </a:xfrm>
          <a:solidFill>
            <a:schemeClr val="bg1"/>
          </a:solidFill>
          <a:ln w="38100" cmpd="sng">
            <a:solidFill>
              <a:schemeClr val="accent5">
                <a:lumMod val="75000"/>
              </a:schemeClr>
            </a:solidFill>
          </a:ln>
        </p:spPr>
        <p:txBody>
          <a:bodyPr>
            <a:noAutofit/>
          </a:bodyPr>
          <a:lstStyle/>
          <a:p>
            <a:r>
              <a:rPr lang="en-US" sz="2800" b="1" dirty="0" smtClean="0">
                <a:solidFill>
                  <a:schemeClr val="accent5">
                    <a:lumMod val="75000"/>
                  </a:schemeClr>
                </a:solidFill>
              </a:rPr>
              <a:t/>
            </a:r>
            <a:br>
              <a:rPr lang="en-US" sz="2800" b="1" dirty="0" smtClean="0">
                <a:solidFill>
                  <a:schemeClr val="accent5">
                    <a:lumMod val="75000"/>
                  </a:schemeClr>
                </a:solidFill>
              </a:rPr>
            </a:br>
            <a:r>
              <a:rPr lang="en-US" sz="2000" b="1" dirty="0" smtClean="0">
                <a:solidFill>
                  <a:schemeClr val="accent5">
                    <a:lumMod val="75000"/>
                  </a:schemeClr>
                </a:solidFill>
              </a:rPr>
              <a:t>What </a:t>
            </a:r>
            <a:r>
              <a:rPr lang="en-US" sz="2000" b="1" dirty="0">
                <a:solidFill>
                  <a:schemeClr val="accent5">
                    <a:lumMod val="75000"/>
                  </a:schemeClr>
                </a:solidFill>
              </a:rPr>
              <a:t>are strategies for reading critically? What literacy practices can support my learning and retention in college academics?</a:t>
            </a:r>
            <a:r>
              <a:rPr lang="en-US" sz="2000" dirty="0">
                <a:solidFill>
                  <a:schemeClr val="accent5">
                    <a:lumMod val="75000"/>
                  </a:schemeClr>
                </a:solidFill>
              </a:rPr>
              <a:t/>
            </a:r>
            <a:br>
              <a:rPr lang="en-US" sz="2000" dirty="0">
                <a:solidFill>
                  <a:schemeClr val="accent5">
                    <a:lumMod val="75000"/>
                  </a:schemeClr>
                </a:solidFill>
              </a:rPr>
            </a:br>
            <a:endParaRPr lang="en-US" sz="2000" dirty="0">
              <a:solidFill>
                <a:schemeClr val="accent5">
                  <a:lumMod val="75000"/>
                </a:schemeClr>
              </a:solidFill>
            </a:endParaRPr>
          </a:p>
        </p:txBody>
      </p:sp>
      <p:sp>
        <p:nvSpPr>
          <p:cNvPr id="3" name="Content Placeholder 2"/>
          <p:cNvSpPr>
            <a:spLocks noGrp="1"/>
          </p:cNvSpPr>
          <p:nvPr>
            <p:ph idx="1"/>
          </p:nvPr>
        </p:nvSpPr>
        <p:spPr>
          <a:xfrm>
            <a:off x="533400" y="1447800"/>
            <a:ext cx="8229600" cy="5181600"/>
          </a:xfrm>
          <a:solidFill>
            <a:schemeClr val="bg1"/>
          </a:solidFill>
          <a:ln>
            <a:solidFill>
              <a:schemeClr val="accent5">
                <a:lumMod val="75000"/>
              </a:schemeClr>
            </a:solidFill>
          </a:ln>
        </p:spPr>
        <p:txBody>
          <a:bodyPr>
            <a:normAutofit fontScale="40000" lnSpcReduction="20000"/>
          </a:bodyPr>
          <a:lstStyle/>
          <a:p>
            <a:pPr marL="0" lvl="0" indent="0">
              <a:buNone/>
            </a:pPr>
            <a:r>
              <a:rPr lang="en-US" sz="6700" b="1" dirty="0" smtClean="0"/>
              <a:t>Reading Critically: </a:t>
            </a:r>
            <a:r>
              <a:rPr lang="en-US" sz="6700" b="1" dirty="0" smtClean="0">
                <a:solidFill>
                  <a:schemeClr val="accent2"/>
                </a:solidFill>
              </a:rPr>
              <a:t>PRE-READING</a:t>
            </a:r>
          </a:p>
          <a:p>
            <a:pPr marL="0" indent="0">
              <a:buNone/>
            </a:pPr>
            <a:r>
              <a:rPr lang="en-US" sz="4000" b="1" dirty="0"/>
              <a:t>a.  Read the title—don’t skip over it! </a:t>
            </a:r>
            <a:endParaRPr lang="en-US" sz="4000" dirty="0"/>
          </a:p>
          <a:p>
            <a:pPr marL="0" indent="0">
              <a:buNone/>
            </a:pPr>
            <a:r>
              <a:rPr lang="en-US" sz="4000" b="1" dirty="0"/>
              <a:t>b. Think about the subject matter:</a:t>
            </a:r>
            <a:r>
              <a:rPr lang="en-US" sz="4000" dirty="0"/>
              <a:t>  Have you read about this topic before?  Where and when?  What do you already know about </a:t>
            </a:r>
            <a:r>
              <a:rPr lang="en-US" sz="4000" dirty="0" smtClean="0"/>
              <a:t>it?</a:t>
            </a:r>
            <a:r>
              <a:rPr lang="en-US" sz="4000" dirty="0"/>
              <a:t>   </a:t>
            </a:r>
            <a:r>
              <a:rPr lang="en-US" sz="4000" dirty="0" smtClean="0"/>
              <a:t>Experiences with it?</a:t>
            </a:r>
            <a:endParaRPr lang="en-US" sz="4000" dirty="0"/>
          </a:p>
          <a:p>
            <a:pPr marL="0" indent="0">
              <a:buNone/>
            </a:pPr>
            <a:r>
              <a:rPr lang="en-US" sz="4000" b="1" dirty="0"/>
              <a:t>c. Who wrote this text?</a:t>
            </a:r>
            <a:r>
              <a:rPr lang="en-US" sz="4000" dirty="0"/>
              <a:t>  </a:t>
            </a:r>
            <a:r>
              <a:rPr lang="en-US" sz="4000" dirty="0" smtClean="0"/>
              <a:t>What was the author’s purpose? What </a:t>
            </a:r>
            <a:r>
              <a:rPr lang="en-US" sz="4000" dirty="0"/>
              <a:t>information do you have about this author?  Does any information about the author appear anywhere on the title page or elsewhere in the text? </a:t>
            </a:r>
            <a:endParaRPr lang="en-US" sz="4000" dirty="0" smtClean="0"/>
          </a:p>
          <a:p>
            <a:pPr marL="0" indent="0">
              <a:buNone/>
            </a:pPr>
            <a:r>
              <a:rPr lang="en-US" sz="4000" b="1" dirty="0" smtClean="0"/>
              <a:t>d</a:t>
            </a:r>
            <a:r>
              <a:rPr lang="en-US" sz="4000" b="1" dirty="0"/>
              <a:t>. Where was this text originally published?</a:t>
            </a:r>
            <a:r>
              <a:rPr lang="en-US" sz="4000" dirty="0"/>
              <a:t>  What type of publication is this, and where does it fit into this field of study?  Who would be the audience for this kind of writing? What would the audience expect to find in it?</a:t>
            </a:r>
          </a:p>
          <a:p>
            <a:pPr marL="0" indent="0">
              <a:buNone/>
            </a:pPr>
            <a:r>
              <a:rPr lang="en-US" sz="4000" b="1" dirty="0"/>
              <a:t>e. When was this text originally published?</a:t>
            </a:r>
            <a:r>
              <a:rPr lang="en-US" sz="4000" dirty="0"/>
              <a:t>  What is the significance of this time period in this field of study?  Is the text historical?  Current?  Or is it possibly outdated?  </a:t>
            </a:r>
            <a:endParaRPr lang="en-US" sz="4000" dirty="0" smtClean="0"/>
          </a:p>
          <a:p>
            <a:pPr marL="0" indent="0">
              <a:buNone/>
            </a:pPr>
            <a:r>
              <a:rPr lang="en-US" sz="4000" b="1" dirty="0" smtClean="0"/>
              <a:t>f</a:t>
            </a:r>
            <a:r>
              <a:rPr lang="en-US" sz="4000" b="1" dirty="0"/>
              <a:t>.  Read the chapter titles or the headings that break up the chapter or article.</a:t>
            </a:r>
            <a:r>
              <a:rPr lang="en-US" sz="4000" dirty="0"/>
              <a:t>  What seems to be the general progression of ideas here?  </a:t>
            </a:r>
          </a:p>
          <a:p>
            <a:pPr marL="0" indent="0">
              <a:buNone/>
            </a:pPr>
            <a:r>
              <a:rPr lang="en-US" sz="4000" b="1" dirty="0"/>
              <a:t>g. Why has your professor assigned this text?</a:t>
            </a:r>
            <a:r>
              <a:rPr lang="en-US" sz="4000" dirty="0"/>
              <a:t>  Where does it fit into </a:t>
            </a:r>
            <a:r>
              <a:rPr lang="en-US" sz="4000" dirty="0" smtClean="0"/>
              <a:t>this </a:t>
            </a:r>
            <a:r>
              <a:rPr lang="en-US" sz="4000" dirty="0"/>
              <a:t>course as a whole?  What kinds of facts and ideas are you expected to retain from this reading?   </a:t>
            </a:r>
            <a:r>
              <a:rPr lang="en-US" sz="4000" dirty="0" smtClean="0"/>
              <a:t>In what other courses might you read a text like this?</a:t>
            </a:r>
            <a:endParaRPr lang="en-US" sz="4000" b="1" dirty="0" smtClean="0"/>
          </a:p>
          <a:p>
            <a:pPr marL="0" lvl="0" indent="0">
              <a:buNone/>
            </a:pPr>
            <a:endParaRPr lang="en-US" dirty="0"/>
          </a:p>
          <a:p>
            <a:endParaRPr lang="en-US" dirty="0"/>
          </a:p>
        </p:txBody>
      </p:sp>
    </p:spTree>
    <p:extLst>
      <p:ext uri="{BB962C8B-B14F-4D97-AF65-F5344CB8AC3E}">
        <p14:creationId xmlns:p14="http://schemas.microsoft.com/office/powerpoint/2010/main" val="53148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71600"/>
          </a:xfrm>
          <a:solidFill>
            <a:schemeClr val="bg1"/>
          </a:solidFill>
          <a:ln w="38100" cmpd="sng">
            <a:solidFill>
              <a:schemeClr val="accent5">
                <a:lumMod val="75000"/>
              </a:schemeClr>
            </a:solidFill>
          </a:ln>
        </p:spPr>
        <p:txBody>
          <a:bodyPr>
            <a:noAutofit/>
          </a:bodyPr>
          <a:lstStyle/>
          <a:p>
            <a:r>
              <a:rPr lang="en-US" sz="2800" b="1" dirty="0" smtClean="0"/>
              <a:t/>
            </a:r>
            <a:br>
              <a:rPr lang="en-US" sz="2800" b="1" dirty="0" smtClean="0"/>
            </a:br>
            <a:r>
              <a:rPr lang="en-US" sz="2800" b="1" dirty="0" smtClean="0"/>
              <a:t>What </a:t>
            </a:r>
            <a:r>
              <a:rPr lang="en-US" sz="2800" b="1" dirty="0"/>
              <a:t>are strategies for reading critically? What literacy practices can support my learning and retention in college academics?</a:t>
            </a:r>
            <a:r>
              <a:rPr lang="en-US" sz="2800" dirty="0"/>
              <a:t/>
            </a:r>
            <a:br>
              <a:rPr lang="en-US" sz="2800" dirty="0"/>
            </a:br>
            <a:endParaRPr lang="en-US" sz="2800" dirty="0"/>
          </a:p>
        </p:txBody>
      </p:sp>
      <p:sp>
        <p:nvSpPr>
          <p:cNvPr id="3" name="Content Placeholder 2"/>
          <p:cNvSpPr>
            <a:spLocks noGrp="1"/>
          </p:cNvSpPr>
          <p:nvPr>
            <p:ph idx="1"/>
          </p:nvPr>
        </p:nvSpPr>
        <p:spPr>
          <a:xfrm>
            <a:off x="533400" y="1905000"/>
            <a:ext cx="8229600" cy="4602163"/>
          </a:xfrm>
          <a:solidFill>
            <a:schemeClr val="bg1"/>
          </a:solidFill>
          <a:ln>
            <a:solidFill>
              <a:schemeClr val="accent5">
                <a:lumMod val="75000"/>
              </a:schemeClr>
            </a:solidFill>
          </a:ln>
        </p:spPr>
        <p:txBody>
          <a:bodyPr>
            <a:normAutofit fontScale="92500" lnSpcReduction="10000"/>
          </a:bodyPr>
          <a:lstStyle/>
          <a:p>
            <a:pPr marL="0" lvl="0" indent="0">
              <a:buNone/>
            </a:pPr>
            <a:r>
              <a:rPr lang="en-US" b="1" dirty="0"/>
              <a:t>Reading critically </a:t>
            </a:r>
            <a:r>
              <a:rPr lang="en-US" dirty="0"/>
              <a:t>– </a:t>
            </a:r>
            <a:r>
              <a:rPr lang="en-US" b="1" dirty="0" smtClean="0">
                <a:solidFill>
                  <a:schemeClr val="accent2"/>
                </a:solidFill>
              </a:rPr>
              <a:t>DURING READING</a:t>
            </a:r>
            <a:endParaRPr lang="en-US" b="1" dirty="0">
              <a:solidFill>
                <a:schemeClr val="accent2"/>
              </a:solidFill>
            </a:endParaRPr>
          </a:p>
          <a:p>
            <a:pPr lvl="1"/>
            <a:r>
              <a:rPr lang="en-US" dirty="0" smtClean="0"/>
              <a:t>during reading: annotation, Cornell note taking, outlining, questioning</a:t>
            </a:r>
          </a:p>
          <a:p>
            <a:pPr lvl="1"/>
            <a:r>
              <a:rPr lang="en-US" dirty="0" smtClean="0"/>
              <a:t>TODAY: Annotation Practice</a:t>
            </a:r>
          </a:p>
          <a:p>
            <a:pPr lvl="2"/>
            <a:r>
              <a:rPr lang="en-US" dirty="0" smtClean="0"/>
              <a:t>Get “in conversation” with the text</a:t>
            </a:r>
          </a:p>
          <a:p>
            <a:pPr lvl="2"/>
            <a:r>
              <a:rPr lang="en-US" dirty="0" smtClean="0"/>
              <a:t>Skim the article to get the gist of it; decide if pre-reading activities are in order.</a:t>
            </a:r>
          </a:p>
          <a:p>
            <a:pPr lvl="2"/>
            <a:r>
              <a:rPr lang="en-US" dirty="0" smtClean="0"/>
              <a:t>Underline main idea/s</a:t>
            </a:r>
          </a:p>
          <a:p>
            <a:pPr lvl="2"/>
            <a:r>
              <a:rPr lang="en-US" dirty="0" smtClean="0"/>
              <a:t>Triangle support for specific evidence</a:t>
            </a:r>
          </a:p>
          <a:p>
            <a:pPr lvl="2"/>
            <a:r>
              <a:rPr lang="en-US" dirty="0" smtClean="0"/>
              <a:t>Circle key terms – check definitions if necessary</a:t>
            </a:r>
          </a:p>
          <a:p>
            <a:pPr lvl="2"/>
            <a:r>
              <a:rPr lang="en-US" dirty="0" smtClean="0"/>
              <a:t>Write questions and comments in the margins</a:t>
            </a:r>
          </a:p>
          <a:p>
            <a:pPr lvl="2"/>
            <a:endParaRPr lang="en-US" dirty="0"/>
          </a:p>
        </p:txBody>
      </p:sp>
    </p:spTree>
    <p:extLst>
      <p:ext uri="{BB962C8B-B14F-4D97-AF65-F5344CB8AC3E}">
        <p14:creationId xmlns:p14="http://schemas.microsoft.com/office/powerpoint/2010/main" val="3093359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a:ln>
            <a:solidFill>
              <a:schemeClr val="bg1"/>
            </a:solidFill>
          </a:ln>
        </p:spPr>
        <p:txBody>
          <a:bodyPr>
            <a:normAutofit fontScale="90000"/>
          </a:bodyPr>
          <a:lstStyle/>
          <a:p>
            <a:r>
              <a:rPr lang="en-US" sz="3200" dirty="0" smtClean="0">
                <a:solidFill>
                  <a:schemeClr val="accent5">
                    <a:lumMod val="75000"/>
                  </a:schemeClr>
                </a:solidFill>
              </a:rPr>
              <a:t>Individual activity: During Reading – Annotating the </a:t>
            </a:r>
            <a:r>
              <a:rPr lang="en-US" sz="3200" i="1" dirty="0" smtClean="0">
                <a:solidFill>
                  <a:schemeClr val="accent5">
                    <a:lumMod val="75000"/>
                  </a:schemeClr>
                </a:solidFill>
              </a:rPr>
              <a:t>Educational Leadership </a:t>
            </a:r>
            <a:r>
              <a:rPr lang="en-US" sz="3200" dirty="0" smtClean="0">
                <a:solidFill>
                  <a:schemeClr val="accent5">
                    <a:lumMod val="75000"/>
                  </a:schemeClr>
                </a:solidFill>
              </a:rPr>
              <a:t>article.</a:t>
            </a:r>
            <a:endParaRPr lang="en-US" sz="3200" dirty="0">
              <a:solidFill>
                <a:schemeClr val="accent5">
                  <a:lumMod val="75000"/>
                </a:schemeClr>
              </a:solidFill>
            </a:endParaRPr>
          </a:p>
        </p:txBody>
      </p:sp>
      <p:sp>
        <p:nvSpPr>
          <p:cNvPr id="3" name="Content Placeholder 2"/>
          <p:cNvSpPr>
            <a:spLocks noGrp="1"/>
          </p:cNvSpPr>
          <p:nvPr>
            <p:ph idx="1"/>
          </p:nvPr>
        </p:nvSpPr>
        <p:spPr>
          <a:solidFill>
            <a:schemeClr val="bg1"/>
          </a:solidFill>
          <a:ln w="28575">
            <a:solidFill>
              <a:schemeClr val="accent5">
                <a:lumMod val="75000"/>
              </a:schemeClr>
            </a:solidFill>
          </a:ln>
        </p:spPr>
        <p:txBody>
          <a:bodyPr>
            <a:normAutofit lnSpcReduction="10000"/>
          </a:bodyPr>
          <a:lstStyle/>
          <a:p>
            <a:r>
              <a:rPr lang="en-US" dirty="0" smtClean="0"/>
              <a:t>Perform the pre-reading analysis like we did for the </a:t>
            </a:r>
            <a:r>
              <a:rPr lang="en-US" i="1" dirty="0" smtClean="0"/>
              <a:t>Reader’s Digest </a:t>
            </a:r>
            <a:r>
              <a:rPr lang="en-US" dirty="0" smtClean="0"/>
              <a:t>article.</a:t>
            </a:r>
          </a:p>
          <a:p>
            <a:r>
              <a:rPr lang="en-US" dirty="0" smtClean="0"/>
              <a:t>Annotate the </a:t>
            </a:r>
            <a:r>
              <a:rPr lang="en-US" i="1" dirty="0" smtClean="0"/>
              <a:t>Educational Leadership </a:t>
            </a:r>
            <a:r>
              <a:rPr lang="en-US" dirty="0" smtClean="0"/>
              <a:t>article by highlighting and labeling the following:</a:t>
            </a:r>
          </a:p>
          <a:p>
            <a:pPr lvl="1"/>
            <a:r>
              <a:rPr lang="en-US" dirty="0" smtClean="0"/>
              <a:t>Main point</a:t>
            </a:r>
          </a:p>
          <a:p>
            <a:pPr lvl="1"/>
            <a:r>
              <a:rPr lang="en-US" dirty="0" smtClean="0"/>
              <a:t>Supporting points</a:t>
            </a:r>
          </a:p>
          <a:p>
            <a:pPr lvl="1"/>
            <a:r>
              <a:rPr lang="en-US" dirty="0" smtClean="0"/>
              <a:t>Supporting evidence (specific detail)</a:t>
            </a:r>
          </a:p>
          <a:p>
            <a:pPr lvl="1"/>
            <a:r>
              <a:rPr lang="en-US" dirty="0" smtClean="0"/>
              <a:t>Circle terms for defining</a:t>
            </a:r>
          </a:p>
          <a:p>
            <a:pPr lvl="1"/>
            <a:r>
              <a:rPr lang="en-US" dirty="0" smtClean="0"/>
              <a:t>Note and label everything you highlight!</a:t>
            </a:r>
          </a:p>
          <a:p>
            <a:pPr marL="457200" lvl="1" indent="0">
              <a:buNone/>
            </a:pPr>
            <a:endParaRPr lang="en-US" dirty="0" smtClean="0"/>
          </a:p>
        </p:txBody>
      </p:sp>
    </p:spTree>
    <p:extLst>
      <p:ext uri="{BB962C8B-B14F-4D97-AF65-F5344CB8AC3E}">
        <p14:creationId xmlns:p14="http://schemas.microsoft.com/office/powerpoint/2010/main" val="16946442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1421</TotalTime>
  <Words>447</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  Welcome to Reading 100 Successful College Reading </vt:lpstr>
      <vt:lpstr>PowerPoint Presentation</vt:lpstr>
      <vt:lpstr>College readers are . . .</vt:lpstr>
      <vt:lpstr>Critical readers are . . . </vt:lpstr>
      <vt:lpstr>Reading = interaction between the writer and the reader!</vt:lpstr>
      <vt:lpstr> What are strategies for reading critically? What literacy practices can support my learning and retention in college academics? </vt:lpstr>
      <vt:lpstr> What are strategies for reading critically? What literacy practices can support my learning and retention in college academics? </vt:lpstr>
      <vt:lpstr> What are strategies for reading critically? What literacy practices can support my learning and retention in college academics? </vt:lpstr>
      <vt:lpstr>Individual activity: During Reading – Annotating the Educational Leadership article.</vt:lpstr>
      <vt:lpstr> What are strategies for reading critically? What literacy practices can support my learning and retention in college academics?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Reading 091</dc:title>
  <dc:creator>KIEFER</dc:creator>
  <cp:lastModifiedBy>Cameron,Sara Kristin</cp:lastModifiedBy>
  <cp:revision>21</cp:revision>
  <dcterms:created xsi:type="dcterms:W3CDTF">2013-08-12T23:32:16Z</dcterms:created>
  <dcterms:modified xsi:type="dcterms:W3CDTF">2015-05-20T20:58:50Z</dcterms:modified>
</cp:coreProperties>
</file>