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12"/>
  </p:handoutMasterIdLst>
  <p:sldIdLst>
    <p:sldId id="256" r:id="rId2"/>
    <p:sldId id="257" r:id="rId3"/>
    <p:sldId id="259" r:id="rId4"/>
    <p:sldId id="265" r:id="rId5"/>
    <p:sldId id="261" r:id="rId6"/>
    <p:sldId id="262" r:id="rId7"/>
    <p:sldId id="264" r:id="rId8"/>
    <p:sldId id="266" r:id="rId9"/>
    <p:sldId id="267" r:id="rId10"/>
    <p:sldId id="268"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14" d="100"/>
          <a:sy n="114" d="100"/>
        </p:scale>
        <p:origin x="-924"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A877DC-5109-5E40-9823-B2DE69194630}" type="datetimeFigureOut">
              <a:rPr lang="en-US" smtClean="0"/>
              <a:t>3/31/2015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ABAFA0-D260-8049-8BF4-1B6B2CAFD5DC}" type="slidenum">
              <a:rPr lang="en-US" smtClean="0"/>
              <a:t>‹#›</a:t>
            </a:fld>
            <a:endParaRPr lang="en-US"/>
          </a:p>
        </p:txBody>
      </p:sp>
    </p:spTree>
    <p:extLst>
      <p:ext uri="{BB962C8B-B14F-4D97-AF65-F5344CB8AC3E}">
        <p14:creationId xmlns:p14="http://schemas.microsoft.com/office/powerpoint/2010/main" val="41145769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C33DA6E-0AE1-E44E-B3D6-173C490E9A12}" type="datetimeFigureOut">
              <a:rPr lang="en-US" smtClean="0"/>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A6468-137B-3448-BD52-959D894B59FE}"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33DA6E-0AE1-E44E-B3D6-173C490E9A12}" type="datetimeFigureOut">
              <a:rPr lang="en-US" smtClean="0"/>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A6468-137B-3448-BD52-959D894B59F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33DA6E-0AE1-E44E-B3D6-173C490E9A12}" type="datetimeFigureOut">
              <a:rPr lang="en-US" smtClean="0"/>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A6468-137B-3448-BD52-959D894B59F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33DA6E-0AE1-E44E-B3D6-173C490E9A12}" type="datetimeFigureOut">
              <a:rPr lang="en-US" smtClean="0"/>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A6468-137B-3448-BD52-959D894B59F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33DA6E-0AE1-E44E-B3D6-173C490E9A12}" type="datetimeFigureOut">
              <a:rPr lang="en-US" smtClean="0"/>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A6468-137B-3448-BD52-959D894B59FE}"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C33DA6E-0AE1-E44E-B3D6-173C490E9A12}" type="datetimeFigureOut">
              <a:rPr lang="en-US" smtClean="0"/>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4A6468-137B-3448-BD52-959D894B59F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C33DA6E-0AE1-E44E-B3D6-173C490E9A12}" type="datetimeFigureOut">
              <a:rPr lang="en-US" smtClean="0"/>
              <a:t>3/31/2015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4A6468-137B-3448-BD52-959D894B59FE}"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33DA6E-0AE1-E44E-B3D6-173C490E9A12}" type="datetimeFigureOut">
              <a:rPr lang="en-US" smtClean="0"/>
              <a:t>3/31/2015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4A6468-137B-3448-BD52-959D894B59F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33DA6E-0AE1-E44E-B3D6-173C490E9A12}" type="datetimeFigureOut">
              <a:rPr lang="en-US" smtClean="0"/>
              <a:t>3/31/2015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4A6468-137B-3448-BD52-959D894B59F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33DA6E-0AE1-E44E-B3D6-173C490E9A12}" type="datetimeFigureOut">
              <a:rPr lang="en-US" smtClean="0"/>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4A6468-137B-3448-BD52-959D894B59FE}"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33DA6E-0AE1-E44E-B3D6-173C490E9A12}" type="datetimeFigureOut">
              <a:rPr lang="en-US" smtClean="0"/>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4A6468-137B-3448-BD52-959D894B59F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C33DA6E-0AE1-E44E-B3D6-173C490E9A12}" type="datetimeFigureOut">
              <a:rPr lang="en-US" smtClean="0"/>
              <a:t>3/31/2015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D4A6468-137B-3448-BD52-959D894B59F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Reading 091</a:t>
            </a:r>
            <a:endParaRPr lang="en-US" dirty="0"/>
          </a:p>
        </p:txBody>
      </p:sp>
      <p:sp>
        <p:nvSpPr>
          <p:cNvPr id="3" name="Subtitle 2"/>
          <p:cNvSpPr>
            <a:spLocks noGrp="1"/>
          </p:cNvSpPr>
          <p:nvPr>
            <p:ph type="subTitle" idx="1"/>
          </p:nvPr>
        </p:nvSpPr>
        <p:spPr/>
        <p:txBody>
          <a:bodyPr/>
          <a:lstStyle/>
          <a:p>
            <a:r>
              <a:rPr lang="en-US" dirty="0" smtClean="0"/>
              <a:t>Introduction to Communications</a:t>
            </a:r>
          </a:p>
          <a:p>
            <a:r>
              <a:rPr lang="en-US" dirty="0" smtClean="0"/>
              <a:t>Communication Scenarios</a:t>
            </a:r>
          </a:p>
        </p:txBody>
      </p:sp>
    </p:spTree>
    <p:extLst>
      <p:ext uri="{BB962C8B-B14F-4D97-AF65-F5344CB8AC3E}">
        <p14:creationId xmlns:p14="http://schemas.microsoft.com/office/powerpoint/2010/main" val="2567321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and Apply</a:t>
            </a:r>
            <a:endParaRPr lang="en-US" dirty="0"/>
          </a:p>
        </p:txBody>
      </p:sp>
      <p:sp>
        <p:nvSpPr>
          <p:cNvPr id="3" name="Content Placeholder 2"/>
          <p:cNvSpPr>
            <a:spLocks noGrp="1"/>
          </p:cNvSpPr>
          <p:nvPr>
            <p:ph idx="1"/>
          </p:nvPr>
        </p:nvSpPr>
        <p:spPr/>
        <p:txBody>
          <a:bodyPr/>
          <a:lstStyle/>
          <a:p>
            <a:pPr marL="0" indent="0">
              <a:buNone/>
            </a:pPr>
            <a:r>
              <a:rPr lang="en-US" dirty="0" smtClean="0"/>
              <a:t>Read and annotate Ch.1: Why Public Speaking Matters Today from </a:t>
            </a:r>
            <a:r>
              <a:rPr lang="en-US" i="1" dirty="0" smtClean="0"/>
              <a:t>Speak Up, Speak Out!.</a:t>
            </a:r>
          </a:p>
          <a:p>
            <a:pPr marL="0" indent="0">
              <a:buNone/>
            </a:pPr>
            <a:endParaRPr lang="en-US" i="1" dirty="0"/>
          </a:p>
          <a:p>
            <a:pPr marL="0" indent="0">
              <a:buNone/>
            </a:pPr>
            <a:r>
              <a:rPr lang="en-US" dirty="0">
                <a:solidFill>
                  <a:schemeClr val="tx2"/>
                </a:solidFill>
              </a:rPr>
              <a:t>HOMEWORK: Finish annotation of the chapter</a:t>
            </a:r>
            <a:r>
              <a:rPr lang="en-US" dirty="0"/>
              <a:t>.</a:t>
            </a:r>
          </a:p>
          <a:p>
            <a:pPr marL="0" indent="0">
              <a:buNone/>
            </a:pPr>
            <a:endParaRPr lang="en-US" i="1" dirty="0"/>
          </a:p>
        </p:txBody>
      </p:sp>
    </p:spTree>
    <p:extLst>
      <p:ext uri="{BB962C8B-B14F-4D97-AF65-F5344CB8AC3E}">
        <p14:creationId xmlns:p14="http://schemas.microsoft.com/office/powerpoint/2010/main" val="1969447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a:xfrm>
            <a:off x="457200" y="1524000"/>
            <a:ext cx="8229600" cy="4876800"/>
          </a:xfrm>
        </p:spPr>
        <p:txBody>
          <a:bodyPr>
            <a:normAutofit/>
          </a:bodyPr>
          <a:lstStyle/>
          <a:p>
            <a:r>
              <a:rPr lang="en-US" i="1" dirty="0" smtClean="0">
                <a:solidFill>
                  <a:srgbClr val="3366FF"/>
                </a:solidFill>
              </a:rPr>
              <a:t>Today’s Essential Question: What can college students gain from studying  Communications?</a:t>
            </a:r>
          </a:p>
          <a:p>
            <a:r>
              <a:rPr lang="en-US" dirty="0" smtClean="0"/>
              <a:t>Surveying and Annotating “Why Public Speaking Matters Today,” from </a:t>
            </a:r>
            <a:r>
              <a:rPr lang="en-US" i="1" dirty="0" smtClean="0"/>
              <a:t>Speak Up, Speak Out</a:t>
            </a:r>
            <a:r>
              <a:rPr lang="en-US" dirty="0" smtClean="0"/>
              <a:t>, a communications textbook, </a:t>
            </a:r>
            <a:r>
              <a:rPr lang="en-US" dirty="0"/>
              <a:t>Chapter </a:t>
            </a:r>
            <a:r>
              <a:rPr lang="en-US" dirty="0" smtClean="0"/>
              <a:t>1</a:t>
            </a:r>
          </a:p>
          <a:p>
            <a:r>
              <a:rPr lang="en-US" dirty="0" smtClean="0"/>
              <a:t>Group exercise: Benefits of Studying and Mastering Communication Competencies</a:t>
            </a:r>
          </a:p>
          <a:p>
            <a:r>
              <a:rPr lang="en-US" dirty="0" smtClean="0">
                <a:solidFill>
                  <a:schemeClr val="tx2"/>
                </a:solidFill>
              </a:rPr>
              <a:t>HOMEWORK</a:t>
            </a:r>
            <a:r>
              <a:rPr lang="en-US" dirty="0">
                <a:solidFill>
                  <a:schemeClr val="tx2"/>
                </a:solidFill>
              </a:rPr>
              <a:t>: Finish annotation of the chapter</a:t>
            </a:r>
            <a:r>
              <a:rPr lang="en-US" dirty="0"/>
              <a:t>.</a:t>
            </a:r>
          </a:p>
          <a:p>
            <a:endParaRPr lang="en-US" dirty="0"/>
          </a:p>
        </p:txBody>
      </p:sp>
    </p:spTree>
    <p:extLst>
      <p:ext uri="{BB962C8B-B14F-4D97-AF65-F5344CB8AC3E}">
        <p14:creationId xmlns:p14="http://schemas.microsoft.com/office/powerpoint/2010/main" val="171783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23970"/>
            <a:ext cx="8229600" cy="990600"/>
          </a:xfrm>
        </p:spPr>
        <p:txBody>
          <a:bodyPr>
            <a:noAutofit/>
          </a:bodyPr>
          <a:lstStyle/>
          <a:p>
            <a:r>
              <a:rPr lang="en-US" sz="2800" i="1" dirty="0">
                <a:solidFill>
                  <a:srgbClr val="3366FF"/>
                </a:solidFill>
              </a:rPr>
              <a:t>Today’s Essential Question: What can college students gain from studying  Communications?</a:t>
            </a:r>
            <a:br>
              <a:rPr lang="en-US" sz="2800" i="1" dirty="0">
                <a:solidFill>
                  <a:srgbClr val="3366FF"/>
                </a:solidFill>
              </a:rPr>
            </a:br>
            <a:endParaRPr lang="en-US" sz="2800" dirty="0"/>
          </a:p>
        </p:txBody>
      </p:sp>
      <p:sp>
        <p:nvSpPr>
          <p:cNvPr id="3" name="Content Placeholder 2"/>
          <p:cNvSpPr>
            <a:spLocks noGrp="1"/>
          </p:cNvSpPr>
          <p:nvPr>
            <p:ph idx="1"/>
          </p:nvPr>
        </p:nvSpPr>
        <p:spPr>
          <a:xfrm>
            <a:off x="457200" y="2138293"/>
            <a:ext cx="8229600" cy="3899115"/>
          </a:xfrm>
        </p:spPr>
        <p:txBody>
          <a:bodyPr>
            <a:normAutofit/>
          </a:bodyPr>
          <a:lstStyle/>
          <a:p>
            <a:r>
              <a:rPr lang="en-US" dirty="0"/>
              <a:t>Create new notebook entry for this group exercise: </a:t>
            </a:r>
            <a:endParaRPr lang="en-US" dirty="0" smtClean="0"/>
          </a:p>
          <a:p>
            <a:pPr marL="0" indent="0">
              <a:buNone/>
            </a:pPr>
            <a:r>
              <a:rPr lang="en-US" dirty="0">
                <a:solidFill>
                  <a:srgbClr val="0000FF"/>
                </a:solidFill>
              </a:rPr>
              <a:t> </a:t>
            </a:r>
            <a:r>
              <a:rPr lang="en-US" dirty="0" smtClean="0">
                <a:solidFill>
                  <a:srgbClr val="0000FF"/>
                </a:solidFill>
              </a:rPr>
              <a:t>   </a:t>
            </a:r>
            <a:r>
              <a:rPr lang="en-US" dirty="0" smtClean="0">
                <a:solidFill>
                  <a:srgbClr val="0000FF"/>
                </a:solidFill>
              </a:rPr>
              <a:t>Why </a:t>
            </a:r>
            <a:r>
              <a:rPr lang="en-US" dirty="0">
                <a:solidFill>
                  <a:srgbClr val="0000FF"/>
                </a:solidFill>
              </a:rPr>
              <a:t>study communications? 			</a:t>
            </a:r>
            <a:r>
              <a:rPr lang="en-US" dirty="0" smtClean="0">
                <a:solidFill>
                  <a:srgbClr val="0000FF"/>
                </a:solidFill>
              </a:rPr>
              <a:t>3/31</a:t>
            </a:r>
          </a:p>
          <a:p>
            <a:pPr marL="0" indent="0">
              <a:buNone/>
            </a:pPr>
            <a:endParaRPr lang="en-US" dirty="0" smtClean="0">
              <a:solidFill>
                <a:srgbClr val="0000FF"/>
              </a:solidFill>
            </a:endParaRPr>
          </a:p>
          <a:p>
            <a:r>
              <a:rPr lang="en-US" dirty="0" smtClean="0"/>
              <a:t>Large </a:t>
            </a:r>
            <a:r>
              <a:rPr lang="en-US" dirty="0" smtClean="0"/>
              <a:t>group discussion: Based on what you know so far, in what specific ways can college students benefit from studying communication and taking communications courses?</a:t>
            </a:r>
          </a:p>
        </p:txBody>
      </p:sp>
    </p:spTree>
    <p:extLst>
      <p:ext uri="{BB962C8B-B14F-4D97-AF65-F5344CB8AC3E}">
        <p14:creationId xmlns:p14="http://schemas.microsoft.com/office/powerpoint/2010/main" val="15746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PRE-READING: </a:t>
            </a:r>
            <a:r>
              <a:rPr lang="en-US" sz="3300" i="1" dirty="0" smtClean="0"/>
              <a:t>What can college students gain from studying Communications?</a:t>
            </a:r>
            <a:endParaRPr lang="en-US" sz="3300" i="1" dirty="0"/>
          </a:p>
        </p:txBody>
      </p:sp>
      <p:sp>
        <p:nvSpPr>
          <p:cNvPr id="3" name="Content Placeholder 2"/>
          <p:cNvSpPr>
            <a:spLocks noGrp="1"/>
          </p:cNvSpPr>
          <p:nvPr>
            <p:ph idx="1"/>
          </p:nvPr>
        </p:nvSpPr>
        <p:spPr/>
        <p:txBody>
          <a:bodyPr>
            <a:normAutofit lnSpcReduction="10000"/>
          </a:bodyPr>
          <a:lstStyle/>
          <a:p>
            <a:pPr marL="0" indent="0">
              <a:buNone/>
            </a:pPr>
            <a:r>
              <a:rPr lang="en-US" i="1" dirty="0" smtClean="0">
                <a:solidFill>
                  <a:srgbClr val="3366FF"/>
                </a:solidFill>
              </a:rPr>
              <a:t>PRE-READING: Survey reading materials and relate to background knowledge.  Set a purpose for reading.</a:t>
            </a:r>
            <a:r>
              <a:rPr lang="en-US" i="1" dirty="0">
                <a:solidFill>
                  <a:srgbClr val="3366FF"/>
                </a:solidFill>
              </a:rPr>
              <a:t/>
            </a:r>
            <a:br>
              <a:rPr lang="en-US" i="1" dirty="0">
                <a:solidFill>
                  <a:srgbClr val="3366FF"/>
                </a:solidFill>
              </a:rPr>
            </a:br>
            <a:endParaRPr lang="en-US" u="sng" dirty="0">
              <a:solidFill>
                <a:schemeClr val="tx2">
                  <a:lumMod val="75000"/>
                </a:schemeClr>
              </a:solidFill>
            </a:endParaRPr>
          </a:p>
          <a:p>
            <a:r>
              <a:rPr lang="en-US" dirty="0"/>
              <a:t>Review Communications 100 Course Competencies</a:t>
            </a:r>
          </a:p>
          <a:p>
            <a:r>
              <a:rPr lang="en-US" dirty="0"/>
              <a:t>Review your Chapter 1 packet and the course competencies sheet to learn more specifically how college students can benefit from a Communications course.</a:t>
            </a:r>
          </a:p>
          <a:p>
            <a:r>
              <a:rPr lang="en-US" dirty="0"/>
              <a:t>Choose your </a:t>
            </a:r>
            <a:r>
              <a:rPr lang="en-US" dirty="0">
                <a:solidFill>
                  <a:srgbClr val="3366FF"/>
                </a:solidFill>
              </a:rPr>
              <a:t>top four reasons </a:t>
            </a:r>
            <a:r>
              <a:rPr lang="en-US" dirty="0"/>
              <a:t>for taking a communications class. Be able to explain the </a:t>
            </a:r>
            <a:r>
              <a:rPr lang="en-US" dirty="0">
                <a:solidFill>
                  <a:srgbClr val="3366FF"/>
                </a:solidFill>
              </a:rPr>
              <a:t>reasons</a:t>
            </a:r>
            <a:r>
              <a:rPr lang="en-US" dirty="0"/>
              <a:t> with </a:t>
            </a:r>
            <a:r>
              <a:rPr lang="en-US" u="sng" dirty="0">
                <a:solidFill>
                  <a:srgbClr val="800000"/>
                </a:solidFill>
              </a:rPr>
              <a:t>supporting examples</a:t>
            </a:r>
            <a:r>
              <a:rPr lang="en-US" dirty="0"/>
              <a:t>.</a:t>
            </a:r>
          </a:p>
          <a:p>
            <a:r>
              <a:rPr lang="en-US" dirty="0"/>
              <a:t>Plan for each member to report out verbally on a </a:t>
            </a:r>
            <a:r>
              <a:rPr lang="en-US" dirty="0">
                <a:solidFill>
                  <a:srgbClr val="3366FF"/>
                </a:solidFill>
              </a:rPr>
              <a:t>reason</a:t>
            </a:r>
            <a:r>
              <a:rPr lang="en-US" dirty="0"/>
              <a:t> your group selected – with </a:t>
            </a:r>
            <a:r>
              <a:rPr lang="en-US" dirty="0">
                <a:solidFill>
                  <a:srgbClr val="3366FF"/>
                </a:solidFill>
              </a:rPr>
              <a:t>examples</a:t>
            </a:r>
            <a:r>
              <a:rPr lang="en-US" dirty="0"/>
              <a:t>.</a:t>
            </a:r>
          </a:p>
          <a:p>
            <a:r>
              <a:rPr lang="en-US" dirty="0">
                <a:solidFill>
                  <a:schemeClr val="tx2">
                    <a:lumMod val="75000"/>
                  </a:schemeClr>
                </a:solidFill>
              </a:rPr>
              <a:t>LARGE GROUP DEBRIEF</a:t>
            </a:r>
          </a:p>
          <a:p>
            <a:endParaRPr lang="en-US" dirty="0"/>
          </a:p>
        </p:txBody>
      </p:sp>
    </p:spTree>
    <p:extLst>
      <p:ext uri="{BB962C8B-B14F-4D97-AF65-F5344CB8AC3E}">
        <p14:creationId xmlns:p14="http://schemas.microsoft.com/office/powerpoint/2010/main" val="760097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2531"/>
            <a:ext cx="8229600" cy="990600"/>
          </a:xfrm>
        </p:spPr>
        <p:txBody>
          <a:bodyPr>
            <a:normAutofit/>
          </a:bodyPr>
          <a:lstStyle/>
          <a:p>
            <a:r>
              <a:rPr lang="en-US" sz="3000" dirty="0" smtClean="0"/>
              <a:t>Research from </a:t>
            </a:r>
            <a:r>
              <a:rPr lang="en-US" sz="3000" dirty="0" err="1" smtClean="0"/>
              <a:t>Morreale</a:t>
            </a:r>
            <a:r>
              <a:rPr lang="en-US" sz="3000" dirty="0" smtClean="0"/>
              <a:t> &amp; Pearson (2008):</a:t>
            </a:r>
            <a:endParaRPr lang="en-US" sz="3000" dirty="0"/>
          </a:p>
        </p:txBody>
      </p:sp>
      <p:sp>
        <p:nvSpPr>
          <p:cNvPr id="3" name="Content Placeholder 2"/>
          <p:cNvSpPr>
            <a:spLocks noGrp="1"/>
          </p:cNvSpPr>
          <p:nvPr>
            <p:ph idx="1"/>
          </p:nvPr>
        </p:nvSpPr>
        <p:spPr>
          <a:xfrm>
            <a:off x="298175" y="1390374"/>
            <a:ext cx="8492434" cy="4876800"/>
          </a:xfrm>
        </p:spPr>
        <p:txBody>
          <a:bodyPr>
            <a:normAutofit fontScale="85000" lnSpcReduction="20000"/>
          </a:bodyPr>
          <a:lstStyle/>
          <a:p>
            <a:pPr marL="0" indent="0">
              <a:buNone/>
            </a:pPr>
            <a:r>
              <a:rPr lang="en-US" dirty="0"/>
              <a:t>The Millennial generation needs training in skills required to navigate a global world, including competencies related to electronic and </a:t>
            </a:r>
            <a:r>
              <a:rPr lang="en-US" dirty="0">
                <a:solidFill>
                  <a:srgbClr val="FF0000"/>
                </a:solidFill>
              </a:rPr>
              <a:t>inter</a:t>
            </a:r>
            <a:r>
              <a:rPr lang="en-US" dirty="0"/>
              <a:t>cultural communication. </a:t>
            </a:r>
            <a:r>
              <a:rPr lang="en-US" i="1" dirty="0"/>
              <a:t>New York Times</a:t>
            </a:r>
            <a:r>
              <a:rPr lang="en-US" dirty="0"/>
              <a:t> columnist and best-selling author, Thomas Friedman (2006), talks about what college graduates need to know and be able to do in order to be successful in the 21st </a:t>
            </a:r>
            <a:r>
              <a:rPr lang="en-US" dirty="0" smtClean="0"/>
              <a:t>century:</a:t>
            </a:r>
          </a:p>
          <a:p>
            <a:pPr marL="0" indent="0">
              <a:buNone/>
            </a:pPr>
            <a:endParaRPr lang="en-US" dirty="0" smtClean="0"/>
          </a:p>
          <a:p>
            <a:pPr marL="914400" indent="0">
              <a:buNone/>
            </a:pPr>
            <a:r>
              <a:rPr lang="en-US" dirty="0" smtClean="0">
                <a:solidFill>
                  <a:srgbClr val="3366FF"/>
                </a:solidFill>
              </a:rPr>
              <a:t>You </a:t>
            </a:r>
            <a:r>
              <a:rPr lang="en-US" dirty="0">
                <a:solidFill>
                  <a:srgbClr val="3366FF"/>
                </a:solidFill>
              </a:rPr>
              <a:t>need to like people. You need to be good at managing or interacting with other people. Although having good people skills has always been an asset in the working world, it will be even more so in a flat world [advances in technology and communication putting diverse people in touch as never before]. That said, I am not sure how you teach that as part of a classroom curriculum, but someone had better figure it out. (p. 106</a:t>
            </a:r>
            <a:r>
              <a:rPr lang="en-US" dirty="0" smtClean="0">
                <a:solidFill>
                  <a:srgbClr val="3366FF"/>
                </a:solidFill>
              </a:rPr>
              <a:t>)</a:t>
            </a:r>
          </a:p>
          <a:p>
            <a:pPr marL="0" indent="0">
              <a:buNone/>
            </a:pPr>
            <a:r>
              <a:rPr lang="en-US" dirty="0"/>
              <a:t/>
            </a:r>
            <a:br>
              <a:rPr lang="en-US" dirty="0"/>
            </a:br>
            <a:r>
              <a:rPr lang="en-US" dirty="0"/>
              <a:t>The communication discipline has figured it out and now needs to </a:t>
            </a:r>
            <a:r>
              <a:rPr lang="en-US" dirty="0">
                <a:solidFill>
                  <a:srgbClr val="FF0000"/>
                </a:solidFill>
              </a:rPr>
              <a:t>promulgate</a:t>
            </a:r>
            <a:r>
              <a:rPr lang="en-US" dirty="0"/>
              <a:t> this knowledge to society. We in the discipline need to argue soundly and provide evidence of the importance of our subject matter. </a:t>
            </a:r>
          </a:p>
        </p:txBody>
      </p:sp>
      <p:sp>
        <p:nvSpPr>
          <p:cNvPr id="4" name="Rectangle 3"/>
          <p:cNvSpPr/>
          <p:nvPr/>
        </p:nvSpPr>
        <p:spPr>
          <a:xfrm>
            <a:off x="457200" y="6267174"/>
            <a:ext cx="7940259" cy="400110"/>
          </a:xfrm>
          <a:prstGeom prst="rect">
            <a:avLst/>
          </a:prstGeom>
        </p:spPr>
        <p:txBody>
          <a:bodyPr wrap="square">
            <a:spAutoFit/>
          </a:bodyPr>
          <a:lstStyle/>
          <a:p>
            <a:r>
              <a:rPr lang="en-US" sz="1000" dirty="0" err="1" smtClean="0"/>
              <a:t>Morreale</a:t>
            </a:r>
            <a:r>
              <a:rPr lang="en-US" sz="1000" dirty="0" smtClean="0"/>
              <a:t>, P. &amp; J. Pearson. (2008). Why communication education is important: The centrality of the discipline in the 21</a:t>
            </a:r>
            <a:r>
              <a:rPr lang="en-US" sz="1000" baseline="30000" dirty="0" smtClean="0"/>
              <a:t>st</a:t>
            </a:r>
            <a:r>
              <a:rPr lang="en-US" sz="1000" dirty="0" smtClean="0"/>
              <a:t> Century.</a:t>
            </a:r>
          </a:p>
          <a:p>
            <a:r>
              <a:rPr lang="en-US" sz="1000" dirty="0" smtClean="0"/>
              <a:t>      </a:t>
            </a:r>
            <a:r>
              <a:rPr lang="en-US" sz="1000" i="1" dirty="0" smtClean="0"/>
              <a:t>Communication Education</a:t>
            </a:r>
            <a:r>
              <a:rPr lang="en-US" sz="1000" dirty="0" smtClean="0"/>
              <a:t>,  57.2. </a:t>
            </a:r>
            <a:endParaRPr lang="en-US" sz="1000" dirty="0"/>
          </a:p>
        </p:txBody>
      </p:sp>
    </p:spTree>
    <p:extLst>
      <p:ext uri="{BB962C8B-B14F-4D97-AF65-F5344CB8AC3E}">
        <p14:creationId xmlns:p14="http://schemas.microsoft.com/office/powerpoint/2010/main" val="1081329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661"/>
            <a:ext cx="8229600" cy="990600"/>
          </a:xfrm>
        </p:spPr>
        <p:txBody>
          <a:bodyPr>
            <a:normAutofit/>
          </a:bodyPr>
          <a:lstStyle/>
          <a:p>
            <a:r>
              <a:rPr lang="en-US" sz="3200" dirty="0" err="1" smtClean="0"/>
              <a:t>Morreale</a:t>
            </a:r>
            <a:r>
              <a:rPr lang="en-US" sz="3200" dirty="0" smtClean="0"/>
              <a:t> &amp; Pearson’s Meta-analysis (2008)*</a:t>
            </a:r>
            <a:endParaRPr lang="en-US" sz="3200" dirty="0"/>
          </a:p>
        </p:txBody>
      </p:sp>
      <p:sp>
        <p:nvSpPr>
          <p:cNvPr id="3" name="Content Placeholder 2"/>
          <p:cNvSpPr>
            <a:spLocks noGrp="1"/>
          </p:cNvSpPr>
          <p:nvPr>
            <p:ph idx="1"/>
          </p:nvPr>
        </p:nvSpPr>
        <p:spPr>
          <a:xfrm>
            <a:off x="457200" y="1239943"/>
            <a:ext cx="8229600" cy="5052391"/>
          </a:xfrm>
        </p:spPr>
        <p:txBody>
          <a:bodyPr>
            <a:normAutofit lnSpcReduction="10000"/>
          </a:bodyPr>
          <a:lstStyle/>
          <a:p>
            <a:pPr marL="0" indent="0">
              <a:buNone/>
            </a:pPr>
            <a:r>
              <a:rPr lang="en-US" dirty="0"/>
              <a:t>1) development of the whole person (10 references); </a:t>
            </a:r>
            <a:endParaRPr lang="en-US" dirty="0" smtClean="0"/>
          </a:p>
          <a:p>
            <a:pPr marL="0" indent="0">
              <a:buNone/>
            </a:pPr>
            <a:r>
              <a:rPr lang="en-US" dirty="0" smtClean="0"/>
              <a:t>(</a:t>
            </a:r>
            <a:r>
              <a:rPr lang="en-US" dirty="0"/>
              <a:t>2) improvement of the educational enterprise (19 references); </a:t>
            </a:r>
            <a:endParaRPr lang="en-US" dirty="0" smtClean="0"/>
          </a:p>
          <a:p>
            <a:pPr marL="0" indent="0">
              <a:buNone/>
            </a:pPr>
            <a:r>
              <a:rPr lang="en-US" dirty="0" smtClean="0"/>
              <a:t>(</a:t>
            </a:r>
            <a:r>
              <a:rPr lang="en-US" dirty="0"/>
              <a:t>3) being a responsible participant in the world, socially and culturally (6 references); </a:t>
            </a:r>
            <a:endParaRPr lang="en-US" dirty="0" smtClean="0"/>
          </a:p>
          <a:p>
            <a:pPr marL="0" indent="0">
              <a:buNone/>
            </a:pPr>
            <a:r>
              <a:rPr lang="en-US" dirty="0" smtClean="0"/>
              <a:t>(</a:t>
            </a:r>
            <a:r>
              <a:rPr lang="en-US" dirty="0"/>
              <a:t>4) succeeding as an individual in one’s career and in business (23 references).</a:t>
            </a:r>
            <a:br>
              <a:rPr lang="en-US" dirty="0"/>
            </a:br>
            <a:r>
              <a:rPr lang="en-US" dirty="0">
                <a:solidFill>
                  <a:srgbClr val="0000FF"/>
                </a:solidFill>
              </a:rPr>
              <a:t>The last two themes are unique to this study, although they are conceptually related to the fourth theme:</a:t>
            </a:r>
            <a:br>
              <a:rPr lang="en-US" dirty="0">
                <a:solidFill>
                  <a:srgbClr val="0000FF"/>
                </a:solidFill>
              </a:rPr>
            </a:br>
            <a:r>
              <a:rPr lang="en-US" dirty="0"/>
              <a:t>(5) enhancing organizational processes and organizational life (24 references) </a:t>
            </a:r>
            <a:endParaRPr lang="en-US" dirty="0" smtClean="0"/>
          </a:p>
          <a:p>
            <a:pPr marL="0" indent="0">
              <a:buNone/>
            </a:pPr>
            <a:r>
              <a:rPr lang="en-US" dirty="0" smtClean="0"/>
              <a:t>(</a:t>
            </a:r>
            <a:r>
              <a:rPr lang="en-US" dirty="0"/>
              <a:t>6) emerging concerns in the 21st century (11 references focused on health communication, crisis and communication, crime and policing)</a:t>
            </a:r>
          </a:p>
        </p:txBody>
      </p:sp>
      <p:sp>
        <p:nvSpPr>
          <p:cNvPr id="4" name="TextBox 3"/>
          <p:cNvSpPr txBox="1"/>
          <p:nvPr/>
        </p:nvSpPr>
        <p:spPr>
          <a:xfrm>
            <a:off x="624219" y="6323016"/>
            <a:ext cx="7457540" cy="400110"/>
          </a:xfrm>
          <a:prstGeom prst="rect">
            <a:avLst/>
          </a:prstGeom>
          <a:noFill/>
        </p:spPr>
        <p:txBody>
          <a:bodyPr wrap="none" rtlCol="0">
            <a:spAutoFit/>
          </a:bodyPr>
          <a:lstStyle/>
          <a:p>
            <a:r>
              <a:rPr lang="en-US" sz="1000" dirty="0" smtClean="0"/>
              <a:t>*</a:t>
            </a:r>
            <a:r>
              <a:rPr lang="en-US" sz="1000" dirty="0" err="1" smtClean="0"/>
              <a:t>Morreale</a:t>
            </a:r>
            <a:r>
              <a:rPr lang="en-US" sz="1000" dirty="0" smtClean="0"/>
              <a:t>, P. &amp; J. Pearson. (2008). Why communication </a:t>
            </a:r>
            <a:r>
              <a:rPr lang="en-US" sz="1000" dirty="0"/>
              <a:t>e</a:t>
            </a:r>
            <a:r>
              <a:rPr lang="en-US" sz="1000" dirty="0" smtClean="0"/>
              <a:t>ducation is important: The centrality of the discipline in the 21</a:t>
            </a:r>
            <a:r>
              <a:rPr lang="en-US" sz="1000" baseline="30000" dirty="0" smtClean="0"/>
              <a:t>st</a:t>
            </a:r>
            <a:r>
              <a:rPr lang="en-US" sz="1000" dirty="0" smtClean="0"/>
              <a:t> Century.</a:t>
            </a:r>
          </a:p>
          <a:p>
            <a:r>
              <a:rPr lang="en-US" sz="1000" dirty="0"/>
              <a:t> </a:t>
            </a:r>
            <a:r>
              <a:rPr lang="en-US" sz="1000" dirty="0" smtClean="0"/>
              <a:t>     </a:t>
            </a:r>
            <a:r>
              <a:rPr lang="en-US" sz="1000" i="1" dirty="0" smtClean="0"/>
              <a:t>Communication Education</a:t>
            </a:r>
            <a:r>
              <a:rPr lang="en-US" sz="1000" dirty="0" smtClean="0"/>
              <a:t>,  57.2. </a:t>
            </a:r>
            <a:endParaRPr lang="en-US" sz="1000" dirty="0"/>
          </a:p>
        </p:txBody>
      </p:sp>
    </p:spTree>
    <p:extLst>
      <p:ext uri="{BB962C8B-B14F-4D97-AF65-F5344CB8AC3E}">
        <p14:creationId xmlns:p14="http://schemas.microsoft.com/office/powerpoint/2010/main" val="4084044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 to your current </a:t>
            </a:r>
            <a:r>
              <a:rPr lang="en-US" dirty="0" smtClean="0"/>
              <a:t>Reader’s Notebook entry</a:t>
            </a:r>
            <a:r>
              <a:rPr lang="en-US" dirty="0" smtClean="0"/>
              <a:t>:</a:t>
            </a:r>
            <a:endParaRPr lang="en-US" dirty="0"/>
          </a:p>
        </p:txBody>
      </p:sp>
      <p:sp>
        <p:nvSpPr>
          <p:cNvPr id="3" name="Content Placeholder 2"/>
          <p:cNvSpPr>
            <a:spLocks noGrp="1"/>
          </p:cNvSpPr>
          <p:nvPr>
            <p:ph idx="1"/>
          </p:nvPr>
        </p:nvSpPr>
        <p:spPr/>
        <p:txBody>
          <a:bodyPr/>
          <a:lstStyle/>
          <a:p>
            <a:r>
              <a:rPr lang="en-US" dirty="0" smtClean="0"/>
              <a:t>How can YOU personally could benefit from taking a communications course? Offer </a:t>
            </a:r>
            <a:r>
              <a:rPr lang="en-US" dirty="0" smtClean="0">
                <a:solidFill>
                  <a:srgbClr val="3366FF"/>
                </a:solidFill>
              </a:rPr>
              <a:t>two reasons</a:t>
            </a:r>
            <a:r>
              <a:rPr lang="en-US" dirty="0" smtClean="0"/>
              <a:t> you could benefit and support with supporting examples/illustrations from your current or previous experiences. </a:t>
            </a:r>
          </a:p>
          <a:p>
            <a:pPr marL="0" indent="0">
              <a:buNone/>
            </a:pPr>
            <a:endParaRPr lang="en-US" dirty="0"/>
          </a:p>
        </p:txBody>
      </p:sp>
    </p:spTree>
    <p:extLst>
      <p:ext uri="{BB962C8B-B14F-4D97-AF65-F5344CB8AC3E}">
        <p14:creationId xmlns:p14="http://schemas.microsoft.com/office/powerpoint/2010/main" val="3119190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SKILL: Parts of Speech</a:t>
            </a:r>
            <a:endParaRPr lang="en-US" dirty="0"/>
          </a:p>
        </p:txBody>
      </p:sp>
      <p:sp>
        <p:nvSpPr>
          <p:cNvPr id="3" name="Content Placeholder 2"/>
          <p:cNvSpPr>
            <a:spLocks noGrp="1"/>
          </p:cNvSpPr>
          <p:nvPr>
            <p:ph idx="1"/>
          </p:nvPr>
        </p:nvSpPr>
        <p:spPr/>
        <p:txBody>
          <a:bodyPr/>
          <a:lstStyle/>
          <a:p>
            <a:pPr marL="0" indent="0">
              <a:buNone/>
            </a:pPr>
            <a:r>
              <a:rPr lang="en-US" dirty="0" smtClean="0"/>
              <a:t>Write the following definitions in your Reader’s Notebook.  Create a title in your TOC using the </a:t>
            </a:r>
            <a:r>
              <a:rPr lang="en-US" dirty="0" smtClean="0">
                <a:solidFill>
                  <a:schemeClr val="tx2"/>
                </a:solidFill>
              </a:rPr>
              <a:t>heading</a:t>
            </a:r>
            <a:r>
              <a:rPr lang="en-US" dirty="0" smtClean="0"/>
              <a:t> from this slide and today’s date.  </a:t>
            </a:r>
          </a:p>
          <a:p>
            <a:pPr marL="0" indent="0">
              <a:buNone/>
            </a:pPr>
            <a:endParaRPr lang="en-US" dirty="0" smtClean="0"/>
          </a:p>
          <a:p>
            <a:r>
              <a:rPr lang="en-US" dirty="0" smtClean="0"/>
              <a:t>ADJECTIVE- words that describe nouns</a:t>
            </a:r>
          </a:p>
          <a:p>
            <a:r>
              <a:rPr lang="en-US" dirty="0" smtClean="0"/>
              <a:t>NOUN- person, place, thing, idea</a:t>
            </a:r>
          </a:p>
          <a:p>
            <a:endParaRPr lang="en-US" dirty="0"/>
          </a:p>
          <a:p>
            <a:r>
              <a:rPr lang="en-US" dirty="0" smtClean="0"/>
              <a:t>ADVERB- words that describe verbs</a:t>
            </a:r>
          </a:p>
          <a:p>
            <a:r>
              <a:rPr lang="en-US" dirty="0" smtClean="0"/>
              <a:t>VERB- action (past, present, future)</a:t>
            </a:r>
          </a:p>
          <a:p>
            <a:endParaRPr lang="en-US" dirty="0"/>
          </a:p>
        </p:txBody>
      </p:sp>
    </p:spTree>
    <p:extLst>
      <p:ext uri="{BB962C8B-B14F-4D97-AF65-F5344CB8AC3E}">
        <p14:creationId xmlns:p14="http://schemas.microsoft.com/office/powerpoint/2010/main" val="3194505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5954"/>
            <a:ext cx="8229600" cy="990600"/>
          </a:xfrm>
        </p:spPr>
        <p:txBody>
          <a:bodyPr/>
          <a:lstStyle/>
          <a:p>
            <a:r>
              <a:rPr lang="en-US" dirty="0" smtClean="0"/>
              <a:t>READING SKILL: Word parts</a:t>
            </a:r>
            <a:endParaRPr lang="en-US" dirty="0"/>
          </a:p>
        </p:txBody>
      </p:sp>
      <p:sp>
        <p:nvSpPr>
          <p:cNvPr id="3" name="Content Placeholder 2"/>
          <p:cNvSpPr>
            <a:spLocks noGrp="1"/>
          </p:cNvSpPr>
          <p:nvPr>
            <p:ph idx="1"/>
          </p:nvPr>
        </p:nvSpPr>
        <p:spPr>
          <a:xfrm>
            <a:off x="457200" y="1231085"/>
            <a:ext cx="8229600" cy="4876800"/>
          </a:xfrm>
        </p:spPr>
        <p:txBody>
          <a:bodyPr>
            <a:normAutofit/>
          </a:bodyPr>
          <a:lstStyle/>
          <a:p>
            <a:pPr marL="0" indent="0">
              <a:buNone/>
            </a:pPr>
            <a:r>
              <a:rPr lang="en-US" dirty="0"/>
              <a:t>Write the following </a:t>
            </a:r>
            <a:r>
              <a:rPr lang="en-US" dirty="0" smtClean="0"/>
              <a:t>word parts in </a:t>
            </a:r>
            <a:r>
              <a:rPr lang="en-US" dirty="0"/>
              <a:t>your Reader’s Notebook.  Create a title in your TOC using the </a:t>
            </a:r>
            <a:r>
              <a:rPr lang="en-US" dirty="0">
                <a:solidFill>
                  <a:schemeClr val="tx2"/>
                </a:solidFill>
              </a:rPr>
              <a:t>heading</a:t>
            </a:r>
            <a:r>
              <a:rPr lang="en-US" dirty="0"/>
              <a:t> from this slide and today’s date.  </a:t>
            </a:r>
          </a:p>
          <a:p>
            <a:pPr marL="0" indent="0">
              <a:buNone/>
            </a:pPr>
            <a:endParaRPr lang="en-US" sz="1000" dirty="0" smtClean="0"/>
          </a:p>
          <a:p>
            <a:pPr marL="0" indent="0">
              <a:buNone/>
            </a:pPr>
            <a:r>
              <a:rPr lang="en-US" dirty="0" smtClean="0"/>
              <a:t>Readers use knowledge of word parts to </a:t>
            </a:r>
            <a:r>
              <a:rPr lang="en-US" dirty="0" smtClean="0">
                <a:solidFill>
                  <a:srgbClr val="0070C0"/>
                </a:solidFill>
              </a:rPr>
              <a:t>learn</a:t>
            </a:r>
            <a:r>
              <a:rPr lang="en-US" dirty="0" smtClean="0"/>
              <a:t> and </a:t>
            </a:r>
            <a:r>
              <a:rPr lang="en-US" dirty="0" smtClean="0">
                <a:solidFill>
                  <a:srgbClr val="0070C0"/>
                </a:solidFill>
              </a:rPr>
              <a:t>paraphrase</a:t>
            </a:r>
            <a:r>
              <a:rPr lang="en-US" dirty="0" smtClean="0"/>
              <a:t> information.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49804305"/>
              </p:ext>
            </p:extLst>
          </p:nvPr>
        </p:nvGraphicFramePr>
        <p:xfrm>
          <a:off x="457200" y="3443913"/>
          <a:ext cx="8397381" cy="3205480"/>
        </p:xfrm>
        <a:graphic>
          <a:graphicData uri="http://schemas.openxmlformats.org/drawingml/2006/table">
            <a:tbl>
              <a:tblPr firstRow="1" bandRow="1">
                <a:tableStyleId>{5C22544A-7EE6-4342-B048-85BDC9FD1C3A}</a:tableStyleId>
              </a:tblPr>
              <a:tblGrid>
                <a:gridCol w="2799127"/>
                <a:gridCol w="2799127"/>
                <a:gridCol w="2799127"/>
              </a:tblGrid>
              <a:tr h="370840">
                <a:tc>
                  <a:txBody>
                    <a:bodyPr/>
                    <a:lstStyle/>
                    <a:p>
                      <a:r>
                        <a:rPr lang="en-US" dirty="0" smtClean="0"/>
                        <a:t>PREFIXES</a:t>
                      </a:r>
                      <a:endParaRPr lang="en-US" dirty="0"/>
                    </a:p>
                  </a:txBody>
                  <a:tcPr/>
                </a:tc>
                <a:tc>
                  <a:txBody>
                    <a:bodyPr/>
                    <a:lstStyle/>
                    <a:p>
                      <a:r>
                        <a:rPr lang="en-US" dirty="0" smtClean="0"/>
                        <a:t>ROOTS</a:t>
                      </a:r>
                      <a:endParaRPr lang="en-US" dirty="0"/>
                    </a:p>
                  </a:txBody>
                  <a:tcPr/>
                </a:tc>
                <a:tc>
                  <a:txBody>
                    <a:bodyPr/>
                    <a:lstStyle/>
                    <a:p>
                      <a:r>
                        <a:rPr lang="en-US" dirty="0" smtClean="0"/>
                        <a:t>SUFFIXES</a:t>
                      </a:r>
                      <a:endParaRPr lang="en-US" dirty="0"/>
                    </a:p>
                  </a:txBody>
                  <a:tcPr/>
                </a:tc>
              </a:tr>
              <a:tr h="370840">
                <a:tc>
                  <a:txBody>
                    <a:bodyPr/>
                    <a:lstStyle/>
                    <a:p>
                      <a:pPr marL="0" indent="0">
                        <a:buNone/>
                      </a:pPr>
                      <a:r>
                        <a:rPr lang="en-US" dirty="0" smtClean="0"/>
                        <a:t>en- </a:t>
                      </a:r>
                      <a:r>
                        <a:rPr lang="en-US" i="1" dirty="0" smtClean="0"/>
                        <a:t>(cause to, put in)</a:t>
                      </a:r>
                    </a:p>
                    <a:p>
                      <a:pPr marL="0" indent="0">
                        <a:buNone/>
                      </a:pPr>
                      <a:r>
                        <a:rPr lang="en-US" dirty="0" smtClean="0"/>
                        <a:t>de- </a:t>
                      </a:r>
                      <a:r>
                        <a:rPr lang="en-US" i="1" dirty="0" smtClean="0"/>
                        <a:t>(opposite of, down)</a:t>
                      </a:r>
                    </a:p>
                    <a:p>
                      <a:pPr marL="0" indent="0">
                        <a:buNone/>
                      </a:pPr>
                      <a:r>
                        <a:rPr lang="en-US" dirty="0" smtClean="0"/>
                        <a:t>non- </a:t>
                      </a:r>
                      <a:r>
                        <a:rPr lang="en-US" i="1" dirty="0" smtClean="0"/>
                        <a:t>(not, opposite of)</a:t>
                      </a:r>
                    </a:p>
                    <a:p>
                      <a:pPr marL="0" indent="0">
                        <a:buNone/>
                      </a:pPr>
                      <a:r>
                        <a:rPr lang="en-US" dirty="0" smtClean="0"/>
                        <a:t>in- </a:t>
                      </a:r>
                      <a:r>
                        <a:rPr lang="en-US" i="1" dirty="0" smtClean="0"/>
                        <a:t>(into, not, opposite of)</a:t>
                      </a:r>
                    </a:p>
                    <a:p>
                      <a:pPr marL="0" indent="0">
                        <a:buNone/>
                      </a:pPr>
                      <a:r>
                        <a:rPr lang="en-US" dirty="0" smtClean="0"/>
                        <a:t>trans- </a:t>
                      </a:r>
                      <a:r>
                        <a:rPr lang="en-US" i="1" dirty="0" smtClean="0"/>
                        <a:t>(across)</a:t>
                      </a:r>
                    </a:p>
                    <a:p>
                      <a:pPr marL="0" indent="0">
                        <a:buNone/>
                      </a:pPr>
                      <a:r>
                        <a:rPr lang="en-US" dirty="0" smtClean="0"/>
                        <a:t>inter- </a:t>
                      </a:r>
                      <a:r>
                        <a:rPr lang="en-US" i="1" dirty="0" smtClean="0"/>
                        <a:t>(between, among)</a:t>
                      </a:r>
                    </a:p>
                    <a:p>
                      <a:pPr marL="0" indent="0">
                        <a:buNone/>
                      </a:pPr>
                      <a:r>
                        <a:rPr lang="en-US" dirty="0" smtClean="0"/>
                        <a:t>mono </a:t>
                      </a:r>
                      <a:r>
                        <a:rPr lang="en-US" i="1" dirty="0" smtClean="0"/>
                        <a:t>(one)</a:t>
                      </a:r>
                    </a:p>
                    <a:p>
                      <a:pPr marL="0" indent="0">
                        <a:buNone/>
                      </a:pPr>
                      <a:r>
                        <a:rPr lang="en-US" dirty="0" smtClean="0"/>
                        <a:t>di/</a:t>
                      </a:r>
                      <a:r>
                        <a:rPr lang="en-US" dirty="0" err="1" smtClean="0"/>
                        <a:t>dia</a:t>
                      </a:r>
                      <a:r>
                        <a:rPr lang="en-US" dirty="0" smtClean="0"/>
                        <a:t> </a:t>
                      </a:r>
                      <a:r>
                        <a:rPr lang="en-US" i="1" dirty="0" smtClean="0"/>
                        <a:t>(two, through, across)</a:t>
                      </a:r>
                    </a:p>
                    <a:p>
                      <a:endParaRPr lang="en-US" dirty="0"/>
                    </a:p>
                  </a:txBody>
                  <a:tcPr/>
                </a:tc>
                <a:tc>
                  <a:txBody>
                    <a:bodyPr/>
                    <a:lstStyle/>
                    <a:p>
                      <a:pPr marL="0" indent="0">
                        <a:buNone/>
                      </a:pPr>
                      <a:r>
                        <a:rPr lang="en-US" dirty="0" smtClean="0"/>
                        <a:t>log/</a:t>
                      </a:r>
                      <a:r>
                        <a:rPr lang="en-US" dirty="0" err="1" smtClean="0"/>
                        <a:t>logue</a:t>
                      </a:r>
                      <a:r>
                        <a:rPr lang="en-US" dirty="0" smtClean="0"/>
                        <a:t> </a:t>
                      </a:r>
                      <a:r>
                        <a:rPr lang="en-US" i="1" dirty="0" smtClean="0"/>
                        <a:t>(word) </a:t>
                      </a:r>
                    </a:p>
                    <a:p>
                      <a:r>
                        <a:rPr lang="en-US" dirty="0" smtClean="0"/>
                        <a:t>act  </a:t>
                      </a:r>
                      <a:r>
                        <a:rPr lang="en-US" i="1" dirty="0" smtClean="0"/>
                        <a:t>(do)</a:t>
                      </a:r>
                      <a:endParaRPr lang="en-US" i="1" dirty="0"/>
                    </a:p>
                  </a:txBody>
                  <a:tcPr/>
                </a:tc>
                <a:tc>
                  <a:txBody>
                    <a:bodyPr/>
                    <a:lstStyle/>
                    <a:p>
                      <a:pPr marL="0" indent="0">
                        <a:buNone/>
                      </a:pPr>
                      <a:r>
                        <a:rPr lang="en-US" dirty="0" smtClean="0"/>
                        <a:t>-al </a:t>
                      </a:r>
                      <a:r>
                        <a:rPr lang="en-US" i="1" dirty="0" smtClean="0"/>
                        <a:t>(adjective)</a:t>
                      </a:r>
                    </a:p>
                    <a:p>
                      <a:pPr marL="0" indent="0">
                        <a:buNone/>
                      </a:pPr>
                      <a:r>
                        <a:rPr lang="en-US" dirty="0" smtClean="0"/>
                        <a:t>-</a:t>
                      </a:r>
                      <a:r>
                        <a:rPr lang="en-US" dirty="0" err="1" smtClean="0"/>
                        <a:t>ic</a:t>
                      </a:r>
                      <a:r>
                        <a:rPr lang="en-US" dirty="0" smtClean="0"/>
                        <a:t> </a:t>
                      </a:r>
                      <a:r>
                        <a:rPr lang="en-US" i="1" dirty="0" smtClean="0"/>
                        <a:t>(adjective)</a:t>
                      </a:r>
                    </a:p>
                    <a:p>
                      <a:pPr marL="0" indent="0">
                        <a:buNone/>
                      </a:pPr>
                      <a:r>
                        <a:rPr lang="en-US" i="1" dirty="0" smtClean="0"/>
                        <a:t>* having characteristics of or relating to the root word to which it is attached.</a:t>
                      </a:r>
                    </a:p>
                    <a:p>
                      <a:endParaRPr lang="en-US" dirty="0"/>
                    </a:p>
                  </a:txBody>
                  <a:tcPr/>
                </a:tc>
              </a:tr>
            </a:tbl>
          </a:graphicData>
        </a:graphic>
      </p:graphicFrame>
    </p:spTree>
    <p:extLst>
      <p:ext uri="{BB962C8B-B14F-4D97-AF65-F5344CB8AC3E}">
        <p14:creationId xmlns:p14="http://schemas.microsoft.com/office/powerpoint/2010/main" val="8473310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281</TotalTime>
  <Words>540</Words>
  <Application>Microsoft Office PowerPoint</Application>
  <PresentationFormat>On-screen Show (4:3)</PresentationFormat>
  <Paragraphs>69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Clarity</vt:lpstr>
      <vt:lpstr>Reading 091</vt:lpstr>
      <vt:lpstr>Today’s Agenda</vt:lpstr>
      <vt:lpstr>Today’s Essential Question: What can college students gain from studying  Communications? </vt:lpstr>
      <vt:lpstr>PRE-READING: What can college students gain from studying Communications?</vt:lpstr>
      <vt:lpstr>Research from Morreale &amp; Pearson (2008):</vt:lpstr>
      <vt:lpstr>Morreale &amp; Pearson’s Meta-analysis (2008)*</vt:lpstr>
      <vt:lpstr>Add to your current Reader’s Notebook entry:</vt:lpstr>
      <vt:lpstr>READING SKILL: Parts of Speech</vt:lpstr>
      <vt:lpstr>READING SKILL: Word parts</vt:lpstr>
      <vt:lpstr>Read and Apply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091</dc:title>
  <dc:creator>Default</dc:creator>
  <cp:lastModifiedBy>Cameron,Sara Kristin</cp:lastModifiedBy>
  <cp:revision>18</cp:revision>
  <cp:lastPrinted>2015-03-12T15:37:45Z</cp:lastPrinted>
  <dcterms:created xsi:type="dcterms:W3CDTF">2014-10-27T16:00:47Z</dcterms:created>
  <dcterms:modified xsi:type="dcterms:W3CDTF">2015-03-31T20:49:45Z</dcterms:modified>
</cp:coreProperties>
</file>