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82" r:id="rId3"/>
    <p:sldId id="258" r:id="rId4"/>
    <p:sldId id="257" r:id="rId5"/>
    <p:sldId id="260" r:id="rId6"/>
    <p:sldId id="262" r:id="rId7"/>
    <p:sldId id="261" r:id="rId8"/>
    <p:sldId id="285" r:id="rId9"/>
    <p:sldId id="263" r:id="rId10"/>
    <p:sldId id="266" r:id="rId11"/>
    <p:sldId id="283" r:id="rId12"/>
    <p:sldId id="284" r:id="rId13"/>
    <p:sldId id="287" r:id="rId14"/>
    <p:sldId id="286" r:id="rId15"/>
    <p:sldId id="288" r:id="rId16"/>
    <p:sldId id="281" r:id="rId1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p:scale>
          <a:sx n="110" d="100"/>
          <a:sy n="110" d="100"/>
        </p:scale>
        <p:origin x="-912"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099BCD5-A9CD-4000-9630-33CA491D60BD}" type="datetimeFigureOut">
              <a:rPr lang="en-US" smtClean="0"/>
              <a:t>11/4/2014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3F33938-42B0-4084-8E05-CF456163F3E9}" type="slidenum">
              <a:rPr lang="en-US" smtClean="0"/>
              <a:t>‹#›</a:t>
            </a:fld>
            <a:endParaRPr lang="en-US"/>
          </a:p>
        </p:txBody>
      </p:sp>
    </p:spTree>
    <p:extLst>
      <p:ext uri="{BB962C8B-B14F-4D97-AF65-F5344CB8AC3E}">
        <p14:creationId xmlns:p14="http://schemas.microsoft.com/office/powerpoint/2010/main" val="93048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A3452A6-FC44-9347-B41F-3F7D91E0F78A}" type="datetimeFigureOut">
              <a:rPr lang="en-US" smtClean="0"/>
              <a:t>11/4/2014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D137900-0ECD-C544-8277-0E4FAC6B5817}" type="slidenum">
              <a:rPr lang="en-US" smtClean="0"/>
              <a:t>‹#›</a:t>
            </a:fld>
            <a:endParaRPr lang="en-US"/>
          </a:p>
        </p:txBody>
      </p:sp>
    </p:spTree>
    <p:extLst>
      <p:ext uri="{BB962C8B-B14F-4D97-AF65-F5344CB8AC3E}">
        <p14:creationId xmlns:p14="http://schemas.microsoft.com/office/powerpoint/2010/main" val="40410056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to give you</a:t>
            </a:r>
            <a:r>
              <a:rPr lang="en-US" baseline="0" dirty="0" smtClean="0"/>
              <a:t> the denotative meaning of ‘war’, answers should be attempts at definitions, such as a conflict backed by military and political forces between two or more countries or opposing political forces in one country.</a:t>
            </a:r>
            <a:endParaRPr lang="en-US" dirty="0"/>
          </a:p>
        </p:txBody>
      </p:sp>
      <p:sp>
        <p:nvSpPr>
          <p:cNvPr id="4" name="Slide Number Placeholder 3"/>
          <p:cNvSpPr>
            <a:spLocks noGrp="1"/>
          </p:cNvSpPr>
          <p:nvPr>
            <p:ph type="sldNum" sz="quarter" idx="10"/>
          </p:nvPr>
        </p:nvSpPr>
        <p:spPr/>
        <p:txBody>
          <a:bodyPr/>
          <a:lstStyle/>
          <a:p>
            <a:fld id="{BD137900-0ECD-C544-8277-0E4FAC6B5817}" type="slidenum">
              <a:rPr lang="en-US" smtClean="0"/>
              <a:t>3</a:t>
            </a:fld>
            <a:endParaRPr lang="en-US"/>
          </a:p>
        </p:txBody>
      </p:sp>
    </p:spTree>
    <p:extLst>
      <p:ext uri="{BB962C8B-B14F-4D97-AF65-F5344CB8AC3E}">
        <p14:creationId xmlns:p14="http://schemas.microsoft.com/office/powerpoint/2010/main" val="3612461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Examples:  For instance, “Wall Street” literally means a street situated in Lower Manhattan but connotatively it refers to “wealth” and “power”.</a:t>
            </a:r>
          </a:p>
          <a:p>
            <a:endParaRPr lang="en-US" dirty="0"/>
          </a:p>
        </p:txBody>
      </p:sp>
      <p:sp>
        <p:nvSpPr>
          <p:cNvPr id="4" name="Slide Number Placeholder 3"/>
          <p:cNvSpPr>
            <a:spLocks noGrp="1"/>
          </p:cNvSpPr>
          <p:nvPr>
            <p:ph type="sldNum" sz="quarter" idx="10"/>
          </p:nvPr>
        </p:nvSpPr>
        <p:spPr/>
        <p:txBody>
          <a:bodyPr/>
          <a:lstStyle/>
          <a:p>
            <a:fld id="{BD137900-0ECD-C544-8277-0E4FAC6B5817}" type="slidenum">
              <a:rPr lang="en-US" smtClean="0"/>
              <a:t>4</a:t>
            </a:fld>
            <a:endParaRPr lang="en-US"/>
          </a:p>
        </p:txBody>
      </p:sp>
    </p:spTree>
    <p:extLst>
      <p:ext uri="{BB962C8B-B14F-4D97-AF65-F5344CB8AC3E}">
        <p14:creationId xmlns:p14="http://schemas.microsoft.com/office/powerpoint/2010/main" val="3763237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in</a:t>
            </a:r>
            <a:r>
              <a:rPr lang="en-US" baseline="0" dirty="0" smtClean="0"/>
              <a:t> the United States culture frequently say “dogs are a man’s best friend”, the media frequently portray puppies as fluffy, fun, bundles of joy, etc.</a:t>
            </a:r>
            <a:br>
              <a:rPr lang="en-US" baseline="0" dirty="0" smtClean="0"/>
            </a:br>
            <a:r>
              <a:rPr lang="en-US" baseline="0" dirty="0" smtClean="0"/>
              <a:t>Depending on individuals personal experiences with puppies, however, the emotional response may be one of delight, disgust, or neutrality</a:t>
            </a:r>
          </a:p>
          <a:p>
            <a:r>
              <a:rPr lang="en-US" baseline="0" dirty="0" smtClean="0"/>
              <a:t>Have students pair-share or write the answers to these questions, and then have groups share to the whole class.</a:t>
            </a:r>
            <a:endParaRPr lang="en-US" dirty="0"/>
          </a:p>
        </p:txBody>
      </p:sp>
      <p:sp>
        <p:nvSpPr>
          <p:cNvPr id="4" name="Slide Number Placeholder 3"/>
          <p:cNvSpPr>
            <a:spLocks noGrp="1"/>
          </p:cNvSpPr>
          <p:nvPr>
            <p:ph type="sldNum" sz="quarter" idx="10"/>
          </p:nvPr>
        </p:nvSpPr>
        <p:spPr/>
        <p:txBody>
          <a:bodyPr/>
          <a:lstStyle/>
          <a:p>
            <a:fld id="{BD137900-0ECD-C544-8277-0E4FAC6B5817}" type="slidenum">
              <a:rPr lang="en-US" smtClean="0"/>
              <a:t>5</a:t>
            </a:fld>
            <a:endParaRPr lang="en-US"/>
          </a:p>
        </p:txBody>
      </p:sp>
    </p:spTree>
    <p:extLst>
      <p:ext uri="{BB962C8B-B14F-4D97-AF65-F5344CB8AC3E}">
        <p14:creationId xmlns:p14="http://schemas.microsoft.com/office/powerpoint/2010/main" val="66778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 he extremely young? Did</a:t>
            </a:r>
            <a:r>
              <a:rPr lang="en-US" baseline="0" dirty="0" smtClean="0"/>
              <a:t> he look like a dog? Was he foolish and unsophisticated? Or was he over-eager to please? Did he seem loyal and trusting? Cuddly and adoring? </a:t>
            </a:r>
            <a:endParaRPr lang="en-US" dirty="0"/>
          </a:p>
        </p:txBody>
      </p:sp>
      <p:sp>
        <p:nvSpPr>
          <p:cNvPr id="4" name="Slide Number Placeholder 3"/>
          <p:cNvSpPr>
            <a:spLocks noGrp="1"/>
          </p:cNvSpPr>
          <p:nvPr>
            <p:ph type="sldNum" sz="quarter" idx="10"/>
          </p:nvPr>
        </p:nvSpPr>
        <p:spPr/>
        <p:txBody>
          <a:bodyPr/>
          <a:lstStyle/>
          <a:p>
            <a:fld id="{BD137900-0ECD-C544-8277-0E4FAC6B5817}" type="slidenum">
              <a:rPr lang="en-US" smtClean="0"/>
              <a:t>6</a:t>
            </a:fld>
            <a:endParaRPr lang="en-US"/>
          </a:p>
        </p:txBody>
      </p:sp>
    </p:spTree>
    <p:extLst>
      <p:ext uri="{BB962C8B-B14F-4D97-AF65-F5344CB8AC3E}">
        <p14:creationId xmlns:p14="http://schemas.microsoft.com/office/powerpoint/2010/main" val="132921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 discuss pigs, which can be thought of as greedy,</a:t>
            </a:r>
            <a:r>
              <a:rPr lang="en-US" baseline="0" dirty="0" smtClean="0"/>
              <a:t> dirty, intelligent, capitalist, symbols of police officers, etc. </a:t>
            </a:r>
            <a:endParaRPr lang="en-US" dirty="0"/>
          </a:p>
        </p:txBody>
      </p:sp>
      <p:sp>
        <p:nvSpPr>
          <p:cNvPr id="4" name="Slide Number Placeholder 3"/>
          <p:cNvSpPr>
            <a:spLocks noGrp="1"/>
          </p:cNvSpPr>
          <p:nvPr>
            <p:ph type="sldNum" sz="quarter" idx="10"/>
          </p:nvPr>
        </p:nvSpPr>
        <p:spPr/>
        <p:txBody>
          <a:bodyPr/>
          <a:lstStyle/>
          <a:p>
            <a:fld id="{BD137900-0ECD-C544-8277-0E4FAC6B5817}" type="slidenum">
              <a:rPr lang="en-US" smtClean="0"/>
              <a:t>7</a:t>
            </a:fld>
            <a:endParaRPr lang="en-US"/>
          </a:p>
        </p:txBody>
      </p:sp>
    </p:spTree>
    <p:extLst>
      <p:ext uri="{BB962C8B-B14F-4D97-AF65-F5344CB8AC3E}">
        <p14:creationId xmlns:p14="http://schemas.microsoft.com/office/powerpoint/2010/main" val="3845217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might want to point out now that “rat race” is a metaphor, and metaphors are one kind of connotation.</a:t>
            </a:r>
          </a:p>
          <a:p>
            <a:r>
              <a:rPr lang="en-US" baseline="0" dirty="0" smtClean="0"/>
              <a:t>If students indicate that the second situation is what comes to mind, ask them to visualize and describe what’s happening to the rat. (it’s caged in a tight area, it looks uncomfortable, it looks pitiful, it’s going nowhere, it’s after something it cannot get, etc.)</a:t>
            </a:r>
          </a:p>
          <a:p>
            <a:r>
              <a:rPr lang="en-US" baseline="0" dirty="0" smtClean="0"/>
              <a:t>Pair share, or write and share with whole class</a:t>
            </a:r>
            <a:endParaRPr lang="en-US" dirty="0"/>
          </a:p>
        </p:txBody>
      </p:sp>
      <p:sp>
        <p:nvSpPr>
          <p:cNvPr id="4" name="Slide Number Placeholder 3"/>
          <p:cNvSpPr>
            <a:spLocks noGrp="1"/>
          </p:cNvSpPr>
          <p:nvPr>
            <p:ph type="sldNum" sz="quarter" idx="10"/>
          </p:nvPr>
        </p:nvSpPr>
        <p:spPr/>
        <p:txBody>
          <a:bodyPr/>
          <a:lstStyle/>
          <a:p>
            <a:fld id="{BD137900-0ECD-C544-8277-0E4FAC6B5817}" type="slidenum">
              <a:rPr lang="en-US" smtClean="0"/>
              <a:t>9</a:t>
            </a:fld>
            <a:endParaRPr lang="en-US"/>
          </a:p>
        </p:txBody>
      </p:sp>
    </p:spTree>
    <p:extLst>
      <p:ext uri="{BB962C8B-B14F-4D97-AF65-F5344CB8AC3E}">
        <p14:creationId xmlns:p14="http://schemas.microsoft.com/office/powerpoint/2010/main" val="4101688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With this phrase, human beings are reduced to pitiful animals who are oblivious to the future disappointing outcome of their efforts</a:t>
            </a:r>
          </a:p>
          <a:p>
            <a:r>
              <a:rPr lang="en-US" dirty="0" smtClean="0"/>
              <a:t>Ask students</a:t>
            </a:r>
            <a:r>
              <a:rPr lang="en-US" baseline="0" dirty="0" smtClean="0"/>
              <a:t> what similarities there are between a rat on a wheel and a person working incessantly to get ahead</a:t>
            </a:r>
            <a:endParaRPr lang="en-US" dirty="0"/>
          </a:p>
        </p:txBody>
      </p:sp>
      <p:sp>
        <p:nvSpPr>
          <p:cNvPr id="4" name="Slide Number Placeholder 3"/>
          <p:cNvSpPr>
            <a:spLocks noGrp="1"/>
          </p:cNvSpPr>
          <p:nvPr>
            <p:ph type="sldNum" sz="quarter" idx="10"/>
          </p:nvPr>
        </p:nvSpPr>
        <p:spPr/>
        <p:txBody>
          <a:bodyPr/>
          <a:lstStyle/>
          <a:p>
            <a:fld id="{BD137900-0ECD-C544-8277-0E4FAC6B5817}" type="slidenum">
              <a:rPr lang="en-US" smtClean="0"/>
              <a:t>10</a:t>
            </a:fld>
            <a:endParaRPr lang="en-US"/>
          </a:p>
        </p:txBody>
      </p:sp>
    </p:spTree>
    <p:extLst>
      <p:ext uri="{BB962C8B-B14F-4D97-AF65-F5344CB8AC3E}">
        <p14:creationId xmlns:p14="http://schemas.microsoft.com/office/powerpoint/2010/main" val="1116518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Wasted,</a:t>
            </a:r>
            <a:r>
              <a:rPr lang="en-US" baseline="0" dirty="0" smtClean="0"/>
              <a:t> hammered, wrecked, plastered, destroyed, all have negative connotations that reveal how damaging excessive consumption of </a:t>
            </a:r>
            <a:r>
              <a:rPr lang="en-US" baseline="0" smtClean="0"/>
              <a:t>alcohol is.</a:t>
            </a:r>
            <a:endParaRPr lang="en-US" dirty="0"/>
          </a:p>
        </p:txBody>
      </p:sp>
      <p:sp>
        <p:nvSpPr>
          <p:cNvPr id="4" name="Slide Number Placeholder 3"/>
          <p:cNvSpPr>
            <a:spLocks noGrp="1"/>
          </p:cNvSpPr>
          <p:nvPr>
            <p:ph type="sldNum" sz="quarter" idx="10"/>
          </p:nvPr>
        </p:nvSpPr>
        <p:spPr/>
        <p:txBody>
          <a:bodyPr/>
          <a:lstStyle/>
          <a:p>
            <a:fld id="{BD137900-0ECD-C544-8277-0E4FAC6B5817}" type="slidenum">
              <a:rPr lang="en-US" smtClean="0"/>
              <a:t>16</a:t>
            </a:fld>
            <a:endParaRPr lang="en-US"/>
          </a:p>
        </p:txBody>
      </p:sp>
    </p:spTree>
    <p:extLst>
      <p:ext uri="{BB962C8B-B14F-4D97-AF65-F5344CB8AC3E}">
        <p14:creationId xmlns:p14="http://schemas.microsoft.com/office/powerpoint/2010/main" val="1301694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D1AB5-1992-A847-8C66-C163B7D4283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4003864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D1AB5-1992-A847-8C66-C163B7D4283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1318203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D1AB5-1992-A847-8C66-C163B7D4283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19142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D1AB5-1992-A847-8C66-C163B7D4283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410499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D1AB5-1992-A847-8C66-C163B7D4283F}"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178236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D1AB5-1992-A847-8C66-C163B7D4283F}"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277713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D1AB5-1992-A847-8C66-C163B7D4283F}" type="datetimeFigureOut">
              <a:rPr lang="en-US" smtClean="0"/>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328222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D1AB5-1992-A847-8C66-C163B7D4283F}" type="datetimeFigureOut">
              <a:rPr lang="en-US" smtClean="0"/>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381112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D1AB5-1992-A847-8C66-C163B7D4283F}"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213157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D1AB5-1992-A847-8C66-C163B7D4283F}"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331044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D1AB5-1992-A847-8C66-C163B7D4283F}"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192E5-5805-864A-A5CC-96C7973EBCE6}" type="slidenum">
              <a:rPr lang="en-US" smtClean="0"/>
              <a:t>‹#›</a:t>
            </a:fld>
            <a:endParaRPr lang="en-US"/>
          </a:p>
        </p:txBody>
      </p:sp>
    </p:spTree>
    <p:extLst>
      <p:ext uri="{BB962C8B-B14F-4D97-AF65-F5344CB8AC3E}">
        <p14:creationId xmlns:p14="http://schemas.microsoft.com/office/powerpoint/2010/main" val="208499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D1AB5-1992-A847-8C66-C163B7D4283F}" type="datetimeFigureOut">
              <a:rPr lang="en-US" smtClean="0"/>
              <a:t>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192E5-5805-864A-A5CC-96C7973EBCE6}" type="slidenum">
              <a:rPr lang="en-US" smtClean="0"/>
              <a:t>‹#›</a:t>
            </a:fld>
            <a:endParaRPr lang="en-US"/>
          </a:p>
        </p:txBody>
      </p:sp>
    </p:spTree>
    <p:extLst>
      <p:ext uri="{BB962C8B-B14F-4D97-AF65-F5344CB8AC3E}">
        <p14:creationId xmlns:p14="http://schemas.microsoft.com/office/powerpoint/2010/main" val="244306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twitter.com/KattyKayBBC" TargetMode="External"/><Relationship Id="rId2" Type="http://schemas.openxmlformats.org/officeDocument/2006/relationships/hyperlink" Target="http://www.theatlantic.com/features/archive/2014/04/the-confidence-gap/359815/" TargetMode="Externa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hyperlink" Target="http://abcnews.go.com/GMA/good-morning-america-contributor-claire-shipman/story?id=4171398" TargetMode="Externa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2063" y="3429000"/>
            <a:ext cx="8063089" cy="2272242"/>
          </a:xfrm>
        </p:spPr>
        <p:txBody>
          <a:bodyPr/>
          <a:lstStyle/>
          <a:p>
            <a:r>
              <a:rPr lang="en-US" dirty="0" smtClean="0">
                <a:solidFill>
                  <a:srgbClr val="0070C0"/>
                </a:solidFill>
              </a:rPr>
              <a:t>Connotative Language</a:t>
            </a:r>
            <a:endParaRPr lang="en-US" dirty="0">
              <a:solidFill>
                <a:srgbClr val="0070C0"/>
              </a:solidFill>
            </a:endParaRPr>
          </a:p>
        </p:txBody>
      </p:sp>
      <p:sp>
        <p:nvSpPr>
          <p:cNvPr id="3" name="Subtitle 2"/>
          <p:cNvSpPr>
            <a:spLocks noGrp="1"/>
          </p:cNvSpPr>
          <p:nvPr>
            <p:ph type="subTitle" idx="1"/>
          </p:nvPr>
        </p:nvSpPr>
        <p:spPr>
          <a:xfrm>
            <a:off x="508958" y="4963065"/>
            <a:ext cx="8471140" cy="1752600"/>
          </a:xfrm>
        </p:spPr>
        <p:txBody>
          <a:bodyPr/>
          <a:lstStyle/>
          <a:p>
            <a:r>
              <a:rPr lang="en-US" dirty="0" smtClean="0">
                <a:solidFill>
                  <a:srgbClr val="7030A0"/>
                </a:solidFill>
              </a:rPr>
              <a:t>Key Component in </a:t>
            </a:r>
            <a:r>
              <a:rPr lang="en-US" dirty="0" smtClean="0">
                <a:solidFill>
                  <a:srgbClr val="00B050"/>
                </a:solidFill>
              </a:rPr>
              <a:t>Inferring</a:t>
            </a:r>
            <a:r>
              <a:rPr lang="en-US" dirty="0" smtClean="0">
                <a:solidFill>
                  <a:srgbClr val="7030A0"/>
                </a:solidFill>
              </a:rPr>
              <a:t> Meaning </a:t>
            </a:r>
          </a:p>
          <a:p>
            <a:r>
              <a:rPr lang="en-US" dirty="0" smtClean="0">
                <a:solidFill>
                  <a:srgbClr val="7030A0"/>
                </a:solidFill>
              </a:rPr>
              <a:t>from Texts or Speech</a:t>
            </a:r>
            <a:endParaRPr lang="en-US" dirty="0">
              <a:solidFill>
                <a:srgbClr val="7030A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8038" y="749059"/>
            <a:ext cx="2484587" cy="3180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loud Callout 4"/>
          <p:cNvSpPr/>
          <p:nvPr/>
        </p:nvSpPr>
        <p:spPr>
          <a:xfrm>
            <a:off x="508958" y="189782"/>
            <a:ext cx="2786332" cy="1440611"/>
          </a:xfrm>
          <a:prstGeom prst="cloudCallout">
            <a:avLst>
              <a:gd name="adj1" fmla="val 71717"/>
              <a:gd name="adj2" fmla="val 341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My teacher says my mind is a blank slate.</a:t>
            </a:r>
            <a:endParaRPr lang="en-US" sz="2000" dirty="0"/>
          </a:p>
        </p:txBody>
      </p:sp>
    </p:spTree>
    <p:extLst>
      <p:ext uri="{BB962C8B-B14F-4D97-AF65-F5344CB8AC3E}">
        <p14:creationId xmlns:p14="http://schemas.microsoft.com/office/powerpoint/2010/main" val="2871282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513682"/>
            <a:ext cx="8229600" cy="5612482"/>
          </a:xfrm>
        </p:spPr>
        <p:txBody>
          <a:bodyPr/>
          <a:lstStyle/>
          <a:p>
            <a:r>
              <a:rPr lang="en-US" dirty="0" smtClean="0"/>
              <a:t>Typically the phrase “rat race” is a </a:t>
            </a:r>
            <a:r>
              <a:rPr lang="en-US" dirty="0" smtClean="0">
                <a:solidFill>
                  <a:srgbClr val="FF0000"/>
                </a:solidFill>
              </a:rPr>
              <a:t>metaphor</a:t>
            </a:r>
            <a:r>
              <a:rPr lang="en-US" dirty="0" smtClean="0"/>
              <a:t> for a life filled with pointless competition at work that will never result in achieving a real goal, just as a rat running on a wheel never really gets anywhere in spite of its frenetic efforts. </a:t>
            </a:r>
          </a:p>
        </p:txBody>
      </p:sp>
    </p:spTree>
    <p:extLst>
      <p:ext uri="{BB962C8B-B14F-4D97-AF65-F5344CB8AC3E}">
        <p14:creationId xmlns:p14="http://schemas.microsoft.com/office/powerpoint/2010/main" val="2094800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057" y="145241"/>
            <a:ext cx="8341743" cy="1649054"/>
          </a:xfrm>
        </p:spPr>
        <p:txBody>
          <a:bodyPr>
            <a:noAutofit/>
          </a:bodyPr>
          <a:lstStyle/>
          <a:p>
            <a:pPr algn="l"/>
            <a:r>
              <a:rPr lang="en-US" sz="2800" u="sng" dirty="0" smtClean="0">
                <a:solidFill>
                  <a:srgbClr val="7030A0"/>
                </a:solidFill>
              </a:rPr>
              <a:t>Metaphors</a:t>
            </a:r>
            <a:r>
              <a:rPr lang="en-US" sz="2800" dirty="0" smtClean="0"/>
              <a:t> describe one thing as the same as something completely different from it. (One thing </a:t>
            </a:r>
            <a:r>
              <a:rPr lang="en-US" sz="2800" dirty="0" smtClean="0">
                <a:solidFill>
                  <a:srgbClr val="FF0000"/>
                </a:solidFill>
              </a:rPr>
              <a:t>IS</a:t>
            </a:r>
            <a:r>
              <a:rPr lang="en-US" sz="2800" dirty="0" smtClean="0"/>
              <a:t> another.)</a:t>
            </a:r>
            <a:br>
              <a:rPr lang="en-US" sz="2800" dirty="0" smtClean="0"/>
            </a:br>
            <a:r>
              <a:rPr lang="en-US" sz="2800" u="sng" dirty="0" smtClean="0">
                <a:solidFill>
                  <a:srgbClr val="7030A0"/>
                </a:solidFill>
              </a:rPr>
              <a:t>Similes</a:t>
            </a:r>
            <a:r>
              <a:rPr lang="en-US" sz="2800" dirty="0" smtClean="0"/>
              <a:t> describe two dissimilar entities or ideas as similar by using the words </a:t>
            </a:r>
            <a:r>
              <a:rPr lang="en-US" sz="2800" dirty="0" smtClean="0">
                <a:solidFill>
                  <a:srgbClr val="FF0000"/>
                </a:solidFill>
              </a:rPr>
              <a:t>“like” </a:t>
            </a:r>
            <a:r>
              <a:rPr lang="en-US" sz="2800" dirty="0" smtClean="0"/>
              <a:t>or </a:t>
            </a:r>
            <a:r>
              <a:rPr lang="en-US" sz="2800" dirty="0" smtClean="0">
                <a:solidFill>
                  <a:srgbClr val="FF0000"/>
                </a:solidFill>
              </a:rPr>
              <a:t>“as.”</a:t>
            </a:r>
            <a:endParaRPr lang="en-US" sz="2800" dirty="0">
              <a:solidFill>
                <a:srgbClr val="FF0000"/>
              </a:solidFill>
            </a:endParaRPr>
          </a:p>
        </p:txBody>
      </p:sp>
      <p:sp>
        <p:nvSpPr>
          <p:cNvPr id="3" name="Content Placeholder 2"/>
          <p:cNvSpPr>
            <a:spLocks noGrp="1"/>
          </p:cNvSpPr>
          <p:nvPr>
            <p:ph sz="half" idx="1"/>
          </p:nvPr>
        </p:nvSpPr>
        <p:spPr>
          <a:xfrm>
            <a:off x="457199" y="2031520"/>
            <a:ext cx="4038600" cy="4638107"/>
          </a:xfrm>
        </p:spPr>
        <p:txBody>
          <a:bodyPr/>
          <a:lstStyle/>
          <a:p>
            <a:r>
              <a:rPr lang="en-US" dirty="0" smtClean="0"/>
              <a:t>Man, he </a:t>
            </a:r>
            <a:r>
              <a:rPr lang="en-US" dirty="0" smtClean="0">
                <a:solidFill>
                  <a:srgbClr val="FF0000"/>
                </a:solidFill>
              </a:rPr>
              <a:t>is</a:t>
            </a:r>
            <a:r>
              <a:rPr lang="en-US" dirty="0" smtClean="0"/>
              <a:t> a real snake.</a:t>
            </a:r>
          </a:p>
          <a:p>
            <a:pPr marL="0" indent="0">
              <a:buNone/>
            </a:pPr>
            <a:endParaRPr lang="en-US" dirty="0"/>
          </a:p>
        </p:txBody>
      </p:sp>
      <p:sp>
        <p:nvSpPr>
          <p:cNvPr id="4" name="Content Placeholder 3"/>
          <p:cNvSpPr>
            <a:spLocks noGrp="1"/>
          </p:cNvSpPr>
          <p:nvPr>
            <p:ph sz="half" idx="2"/>
          </p:nvPr>
        </p:nvSpPr>
        <p:spPr>
          <a:xfrm>
            <a:off x="4597879" y="2031520"/>
            <a:ext cx="4252823" cy="4362091"/>
          </a:xfrm>
        </p:spPr>
        <p:txBody>
          <a:bodyPr/>
          <a:lstStyle/>
          <a:p>
            <a:r>
              <a:rPr lang="en-US" dirty="0" smtClean="0"/>
              <a:t>The girls do not generally run through the halls </a:t>
            </a:r>
            <a:r>
              <a:rPr lang="en-US" dirty="0" smtClean="0">
                <a:solidFill>
                  <a:srgbClr val="FF0000"/>
                </a:solidFill>
              </a:rPr>
              <a:t>like</a:t>
            </a:r>
            <a:r>
              <a:rPr lang="en-US" dirty="0" smtClean="0"/>
              <a:t> wild animals.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6324" y="2560913"/>
            <a:ext cx="2725947" cy="3093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8250" y="3345611"/>
            <a:ext cx="3000375"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7343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2588" y="333227"/>
            <a:ext cx="8229600" cy="1143000"/>
          </a:xfrm>
        </p:spPr>
        <p:txBody>
          <a:bodyPr/>
          <a:lstStyle/>
          <a:p>
            <a:r>
              <a:rPr lang="en-US" dirty="0" smtClean="0">
                <a:solidFill>
                  <a:srgbClr val="7030A0"/>
                </a:solidFill>
              </a:rPr>
              <a:t>More Figures of Speech</a:t>
            </a:r>
            <a:endParaRPr lang="en-US" dirty="0">
              <a:solidFill>
                <a:srgbClr val="7030A0"/>
              </a:solidFill>
            </a:endParaRPr>
          </a:p>
        </p:txBody>
      </p:sp>
      <p:sp>
        <p:nvSpPr>
          <p:cNvPr id="7" name="Text Placeholder 6"/>
          <p:cNvSpPr>
            <a:spLocks noGrp="1"/>
          </p:cNvSpPr>
          <p:nvPr>
            <p:ph type="body" idx="1"/>
          </p:nvPr>
        </p:nvSpPr>
        <p:spPr>
          <a:xfrm>
            <a:off x="457200" y="1451755"/>
            <a:ext cx="4040188" cy="639762"/>
          </a:xfrm>
        </p:spPr>
        <p:txBody>
          <a:bodyPr>
            <a:normAutofit fontScale="70000" lnSpcReduction="20000"/>
          </a:bodyPr>
          <a:lstStyle/>
          <a:p>
            <a:r>
              <a:rPr lang="en-US" dirty="0" smtClean="0"/>
              <a:t>Metaphor – </a:t>
            </a:r>
            <a:r>
              <a:rPr lang="en-US" b="0" dirty="0" smtClean="0">
                <a:solidFill>
                  <a:srgbClr val="FF0000"/>
                </a:solidFill>
              </a:rPr>
              <a:t>a comparison that indicates two dissimilar things are the same.</a:t>
            </a:r>
            <a:endParaRPr lang="en-US" b="0" dirty="0">
              <a:solidFill>
                <a:srgbClr val="FF0000"/>
              </a:solidFill>
            </a:endParaRPr>
          </a:p>
        </p:txBody>
      </p:sp>
      <p:sp>
        <p:nvSpPr>
          <p:cNvPr id="5" name="Content Placeholder 4"/>
          <p:cNvSpPr>
            <a:spLocks noGrp="1"/>
          </p:cNvSpPr>
          <p:nvPr>
            <p:ph sz="half" idx="2"/>
          </p:nvPr>
        </p:nvSpPr>
        <p:spPr/>
        <p:txBody>
          <a:bodyPr>
            <a:normAutofit fontScale="92500" lnSpcReduction="20000"/>
          </a:bodyPr>
          <a:lstStyle/>
          <a:p>
            <a:r>
              <a:rPr lang="en-US" dirty="0"/>
              <a:t>But these explanations for a continued failure to </a:t>
            </a:r>
            <a:r>
              <a:rPr lang="en-US" b="1" dirty="0">
                <a:solidFill>
                  <a:srgbClr val="7030A0"/>
                </a:solidFill>
              </a:rPr>
              <a:t>break</a:t>
            </a:r>
            <a:r>
              <a:rPr lang="en-US" dirty="0"/>
              <a:t> </a:t>
            </a:r>
            <a:r>
              <a:rPr lang="en-US" b="1" dirty="0">
                <a:solidFill>
                  <a:srgbClr val="7030A0"/>
                </a:solidFill>
              </a:rPr>
              <a:t>the glass ceiling </a:t>
            </a:r>
            <a:r>
              <a:rPr lang="en-US" dirty="0"/>
              <a:t>are missing something more basic: women’s acute lack of confidence.</a:t>
            </a:r>
          </a:p>
          <a:p>
            <a:pPr marL="0" indent="0">
              <a:buNone/>
            </a:pPr>
            <a:r>
              <a:rPr lang="en-US" dirty="0" smtClean="0">
                <a:solidFill>
                  <a:schemeClr val="accent1">
                    <a:lumMod val="75000"/>
                  </a:schemeClr>
                </a:solidFill>
              </a:rPr>
              <a:t>(Women can see the opportunity or get close to it, but can’t rise to that level of opportunity. The obstacle isn’t literally a glass ceiling, but the concrete description makes the obstacle more clear.)</a:t>
            </a:r>
            <a:endParaRPr lang="en-US" dirty="0">
              <a:solidFill>
                <a:schemeClr val="accent1">
                  <a:lumMod val="75000"/>
                </a:schemeClr>
              </a:solidFill>
            </a:endParaRPr>
          </a:p>
        </p:txBody>
      </p:sp>
      <p:sp>
        <p:nvSpPr>
          <p:cNvPr id="8" name="Text Placeholder 7"/>
          <p:cNvSpPr>
            <a:spLocks noGrp="1"/>
          </p:cNvSpPr>
          <p:nvPr>
            <p:ph type="body" sz="quarter" idx="3"/>
          </p:nvPr>
        </p:nvSpPr>
        <p:spPr>
          <a:xfrm>
            <a:off x="4645025" y="1451755"/>
            <a:ext cx="4041775" cy="639762"/>
          </a:xfrm>
        </p:spPr>
        <p:txBody>
          <a:bodyPr>
            <a:normAutofit fontScale="85000" lnSpcReduction="20000"/>
          </a:bodyPr>
          <a:lstStyle/>
          <a:p>
            <a:r>
              <a:rPr lang="en-US" dirty="0" smtClean="0"/>
              <a:t>Personification – </a:t>
            </a:r>
            <a:r>
              <a:rPr lang="en-US" b="0" dirty="0" smtClean="0">
                <a:solidFill>
                  <a:srgbClr val="FF0000"/>
                </a:solidFill>
              </a:rPr>
              <a:t>attributing human characteristics to a nonhuman entity.</a:t>
            </a:r>
            <a:endParaRPr lang="en-US" b="0" dirty="0">
              <a:solidFill>
                <a:srgbClr val="FF0000"/>
              </a:solidFill>
            </a:endParaRPr>
          </a:p>
        </p:txBody>
      </p:sp>
      <p:sp>
        <p:nvSpPr>
          <p:cNvPr id="6" name="Content Placeholder 5"/>
          <p:cNvSpPr>
            <a:spLocks noGrp="1"/>
          </p:cNvSpPr>
          <p:nvPr>
            <p:ph sz="quarter" idx="4"/>
          </p:nvPr>
        </p:nvSpPr>
        <p:spPr/>
        <p:txBody>
          <a:bodyPr/>
          <a:lstStyle/>
          <a:p>
            <a:r>
              <a:rPr lang="en-US" dirty="0" smtClean="0"/>
              <a:t>“It was only a matter of time before one of his ideas would </a:t>
            </a:r>
            <a:r>
              <a:rPr lang="en-US" b="1" dirty="0" smtClean="0">
                <a:solidFill>
                  <a:srgbClr val="7030A0"/>
                </a:solidFill>
              </a:rPr>
              <a:t>strike the right note.”</a:t>
            </a:r>
          </a:p>
          <a:p>
            <a:pPr marL="0" indent="0">
              <a:buNone/>
            </a:pPr>
            <a:r>
              <a:rPr lang="en-US" dirty="0" smtClean="0">
                <a:solidFill>
                  <a:schemeClr val="accent1">
                    <a:lumMod val="75000"/>
                  </a:schemeClr>
                </a:solidFill>
              </a:rPr>
              <a:t>(An idea can’t literally strike a note, but a person can!)</a:t>
            </a:r>
            <a:endParaRPr lang="en-US" dirty="0">
              <a:solidFill>
                <a:schemeClr val="accent1">
                  <a:lumMod val="75000"/>
                </a:schemeClr>
              </a:solidFill>
            </a:endParaRPr>
          </a:p>
        </p:txBody>
      </p:sp>
    </p:spTree>
    <p:extLst>
      <p:ext uri="{BB962C8B-B14F-4D97-AF65-F5344CB8AC3E}">
        <p14:creationId xmlns:p14="http://schemas.microsoft.com/office/powerpoint/2010/main" val="317079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“The Confidence Gap”</a:t>
            </a:r>
            <a:endParaRPr lang="en-US" dirty="0"/>
          </a:p>
        </p:txBody>
      </p:sp>
      <p:sp>
        <p:nvSpPr>
          <p:cNvPr id="3" name="Text Placeholder 2"/>
          <p:cNvSpPr>
            <a:spLocks noGrp="1"/>
          </p:cNvSpPr>
          <p:nvPr>
            <p:ph type="body" idx="1"/>
          </p:nvPr>
        </p:nvSpPr>
        <p:spPr>
          <a:xfrm>
            <a:off x="457200" y="1215232"/>
            <a:ext cx="4040188" cy="639762"/>
          </a:xfrm>
        </p:spPr>
        <p:txBody>
          <a:bodyPr/>
          <a:lstStyle/>
          <a:p>
            <a:r>
              <a:rPr lang="en-US" dirty="0" err="1" smtClean="0"/>
              <a:t>Katty</a:t>
            </a:r>
            <a:r>
              <a:rPr lang="en-US" dirty="0" smtClean="0"/>
              <a:t> Kay</a:t>
            </a:r>
            <a:endParaRPr lang="en-US" dirty="0"/>
          </a:p>
        </p:txBody>
      </p:sp>
      <p:sp>
        <p:nvSpPr>
          <p:cNvPr id="5" name="Text Placeholder 4"/>
          <p:cNvSpPr>
            <a:spLocks noGrp="1"/>
          </p:cNvSpPr>
          <p:nvPr>
            <p:ph type="body" sz="quarter" idx="3"/>
          </p:nvPr>
        </p:nvSpPr>
        <p:spPr>
          <a:xfrm>
            <a:off x="4645025" y="1200181"/>
            <a:ext cx="4041775" cy="639762"/>
          </a:xfrm>
        </p:spPr>
        <p:txBody>
          <a:bodyPr/>
          <a:lstStyle/>
          <a:p>
            <a:r>
              <a:rPr lang="en-US" dirty="0" smtClean="0"/>
              <a:t>Claire Shipman</a:t>
            </a:r>
            <a:endParaRPr lang="en-US" dirty="0"/>
          </a:p>
        </p:txBody>
      </p:sp>
      <p:pic>
        <p:nvPicPr>
          <p:cNvPr id="6153" name="Picture 9">
            <a:hlinkClick r:id="rId3"/>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67910" y="2174875"/>
            <a:ext cx="2995234" cy="2451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4" name="Picture 10">
            <a:hlinkClick r:id="rId5"/>
          </p:cNvPr>
          <p:cNvPicPr>
            <a:picLocks noGrp="1" noChangeAspect="1" noChangeArrowheads="1"/>
          </p:cNvPicPr>
          <p:nvPr>
            <p:ph sz="quarter" idx="4"/>
          </p:nvPr>
        </p:nvPicPr>
        <p:blipFill>
          <a:blip r:embed="rId6">
            <a:extLst>
              <a:ext uri="{28A0092B-C50C-407E-A947-70E740481C1C}">
                <a14:useLocalDpi xmlns:a14="http://schemas.microsoft.com/office/drawing/2010/main" val="0"/>
              </a:ext>
            </a:extLst>
          </a:blip>
          <a:srcRect/>
          <a:stretch>
            <a:fillRect/>
          </a:stretch>
        </p:blipFill>
        <p:spPr bwMode="auto">
          <a:xfrm>
            <a:off x="4238042" y="2174875"/>
            <a:ext cx="3570870" cy="1993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974785" y="5184475"/>
            <a:ext cx="1752339" cy="369332"/>
          </a:xfrm>
          <a:prstGeom prst="rect">
            <a:avLst/>
          </a:prstGeom>
          <a:noFill/>
        </p:spPr>
        <p:txBody>
          <a:bodyPr wrap="none" rtlCol="0">
            <a:spAutoFit/>
          </a:bodyPr>
          <a:lstStyle/>
          <a:p>
            <a:r>
              <a:rPr lang="en-US" dirty="0" smtClean="0"/>
              <a:t>BBC World News</a:t>
            </a:r>
            <a:endParaRPr lang="en-US" dirty="0"/>
          </a:p>
        </p:txBody>
      </p:sp>
      <p:sp>
        <p:nvSpPr>
          <p:cNvPr id="19" name="TextBox 18"/>
          <p:cNvSpPr txBox="1"/>
          <p:nvPr/>
        </p:nvSpPr>
        <p:spPr>
          <a:xfrm>
            <a:off x="5112589" y="5184475"/>
            <a:ext cx="1135247" cy="369332"/>
          </a:xfrm>
          <a:prstGeom prst="rect">
            <a:avLst/>
          </a:prstGeom>
          <a:noFill/>
        </p:spPr>
        <p:txBody>
          <a:bodyPr wrap="none" rtlCol="0">
            <a:spAutoFit/>
          </a:bodyPr>
          <a:lstStyle/>
          <a:p>
            <a:r>
              <a:rPr lang="en-US" dirty="0" smtClean="0"/>
              <a:t>ABC News</a:t>
            </a:r>
            <a:endParaRPr lang="en-US" dirty="0"/>
          </a:p>
        </p:txBody>
      </p:sp>
    </p:spTree>
    <p:extLst>
      <p:ext uri="{BB962C8B-B14F-4D97-AF65-F5344CB8AC3E}">
        <p14:creationId xmlns:p14="http://schemas.microsoft.com/office/powerpoint/2010/main" val="2063626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3200" dirty="0" smtClean="0">
                <a:solidFill>
                  <a:srgbClr val="7030A0"/>
                </a:solidFill>
              </a:rPr>
              <a:t>Connotation example from </a:t>
            </a:r>
            <a:r>
              <a:rPr lang="en-US" sz="3200" i="1" dirty="0" smtClean="0">
                <a:solidFill>
                  <a:srgbClr val="7030A0"/>
                </a:solidFill>
              </a:rPr>
              <a:t>The</a:t>
            </a:r>
            <a:r>
              <a:rPr lang="en-US" sz="3200" dirty="0" smtClean="0">
                <a:solidFill>
                  <a:srgbClr val="7030A0"/>
                </a:solidFill>
              </a:rPr>
              <a:t> </a:t>
            </a:r>
            <a:r>
              <a:rPr lang="en-US" sz="3200" i="1" dirty="0" smtClean="0">
                <a:solidFill>
                  <a:srgbClr val="7030A0"/>
                </a:solidFill>
              </a:rPr>
              <a:t>Atlantic </a:t>
            </a:r>
            <a:r>
              <a:rPr lang="en-US" sz="3200" dirty="0" smtClean="0">
                <a:solidFill>
                  <a:srgbClr val="7030A0"/>
                </a:solidFill>
              </a:rPr>
              <a:t>“The Confidence Gap”</a:t>
            </a:r>
            <a:endParaRPr lang="en-US" sz="3200" dirty="0">
              <a:solidFill>
                <a:srgbClr val="7030A0"/>
              </a:solidFill>
            </a:endParaRPr>
          </a:p>
        </p:txBody>
      </p:sp>
      <p:sp>
        <p:nvSpPr>
          <p:cNvPr id="3" name="Content Placeholder 2"/>
          <p:cNvSpPr>
            <a:spLocks noGrp="1"/>
          </p:cNvSpPr>
          <p:nvPr>
            <p:ph idx="1"/>
          </p:nvPr>
        </p:nvSpPr>
        <p:spPr>
          <a:xfrm>
            <a:off x="241539" y="1564287"/>
            <a:ext cx="8548777" cy="4708525"/>
          </a:xfrm>
          <a:ln>
            <a:solidFill>
              <a:schemeClr val="accent5">
                <a:lumMod val="75000"/>
              </a:schemeClr>
            </a:solidFill>
          </a:ln>
        </p:spPr>
        <p:txBody>
          <a:bodyPr>
            <a:normAutofit/>
          </a:bodyPr>
          <a:lstStyle/>
          <a:p>
            <a:pPr marL="569913" lvl="2" indent="-112713"/>
            <a:r>
              <a:rPr lang="en-US" sz="2800" i="1" dirty="0" smtClean="0"/>
              <a:t>“</a:t>
            </a:r>
            <a:r>
              <a:rPr lang="en-US" sz="2800" i="1" dirty="0"/>
              <a:t>Half a century since women first </a:t>
            </a:r>
            <a:r>
              <a:rPr lang="en-US" sz="2800" b="1" i="1" dirty="0">
                <a:solidFill>
                  <a:srgbClr val="FF0000"/>
                </a:solidFill>
              </a:rPr>
              <a:t>forced</a:t>
            </a:r>
            <a:r>
              <a:rPr lang="en-US" sz="2800" i="1" dirty="0"/>
              <a:t> open the boardroom doors, our career trajectories still look very different than men’s (Kay and Shipman para. 4).</a:t>
            </a:r>
          </a:p>
          <a:p>
            <a:pPr marL="569913" lvl="2" indent="-112713"/>
            <a:r>
              <a:rPr lang="en-US" sz="2800" dirty="0"/>
              <a:t>Why did Kay and Shipman use the verb </a:t>
            </a:r>
            <a:r>
              <a:rPr lang="en-US" sz="2800" b="1" dirty="0">
                <a:solidFill>
                  <a:srgbClr val="FF0000"/>
                </a:solidFill>
              </a:rPr>
              <a:t>forced</a:t>
            </a:r>
            <a:r>
              <a:rPr lang="en-US" sz="2800" dirty="0"/>
              <a:t>? </a:t>
            </a:r>
            <a:endParaRPr lang="en-US" sz="2800" dirty="0" smtClean="0"/>
          </a:p>
          <a:p>
            <a:pPr marL="1027113" lvl="3" indent="-112713"/>
            <a:r>
              <a:rPr lang="en-US" dirty="0" smtClean="0"/>
              <a:t>What </a:t>
            </a:r>
            <a:r>
              <a:rPr lang="en-US" dirty="0"/>
              <a:t>effect were they after?</a:t>
            </a:r>
          </a:p>
          <a:p>
            <a:pPr marL="569913" lvl="2" indent="-112713"/>
            <a:r>
              <a:rPr lang="en-US" sz="2800" dirty="0"/>
              <a:t>How does changing the verb phrase in  this sentence create a different </a:t>
            </a:r>
            <a:r>
              <a:rPr lang="en-US" sz="2800" dirty="0" smtClean="0"/>
              <a:t>connotation</a:t>
            </a:r>
            <a:r>
              <a:rPr lang="en-US" sz="2800" dirty="0"/>
              <a:t>?</a:t>
            </a:r>
          </a:p>
          <a:p>
            <a:pPr marL="1027113" lvl="4" indent="-112713"/>
            <a:r>
              <a:rPr lang="en-US" sz="2800" i="1" dirty="0"/>
              <a:t>Half a century since women </a:t>
            </a:r>
            <a:r>
              <a:rPr lang="en-US" sz="2800" b="1" i="1" dirty="0">
                <a:solidFill>
                  <a:srgbClr val="FF0000"/>
                </a:solidFill>
              </a:rPr>
              <a:t>were allowed </a:t>
            </a:r>
            <a:r>
              <a:rPr lang="en-US" sz="2800" i="1" dirty="0"/>
              <a:t>to enter boardroom doors, our career trajectories still look very different from men’s.</a:t>
            </a:r>
          </a:p>
          <a:p>
            <a:pPr lvl="3"/>
            <a:endParaRPr lang="en-US" i="1" dirty="0"/>
          </a:p>
          <a:p>
            <a:endParaRPr lang="en-US" dirty="0"/>
          </a:p>
        </p:txBody>
      </p:sp>
    </p:spTree>
    <p:extLst>
      <p:ext uri="{BB962C8B-B14F-4D97-AF65-F5344CB8AC3E}">
        <p14:creationId xmlns:p14="http://schemas.microsoft.com/office/powerpoint/2010/main" val="189380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81" y="103517"/>
            <a:ext cx="8807570" cy="2078966"/>
          </a:xfrm>
        </p:spPr>
        <p:txBody>
          <a:bodyPr>
            <a:noAutofit/>
          </a:bodyPr>
          <a:lstStyle/>
          <a:p>
            <a:pPr algn="l"/>
            <a:r>
              <a:rPr lang="en-US" sz="1800" b="1" dirty="0" smtClean="0">
                <a:solidFill>
                  <a:srgbClr val="7030A0"/>
                </a:solidFill>
              </a:rPr>
              <a:t>EXERCISE: Connotative Language in “The Confidence Gap”</a:t>
            </a:r>
            <a:r>
              <a:rPr lang="en-US" sz="1800" dirty="0" smtClean="0">
                <a:solidFill>
                  <a:srgbClr val="7030A0"/>
                </a:solidFill>
              </a:rPr>
              <a:t/>
            </a:r>
            <a:br>
              <a:rPr lang="en-US" sz="1800" dirty="0" smtClean="0">
                <a:solidFill>
                  <a:srgbClr val="7030A0"/>
                </a:solidFill>
              </a:rPr>
            </a:br>
            <a:r>
              <a:rPr lang="en-US" sz="1800" dirty="0" smtClean="0">
                <a:solidFill>
                  <a:srgbClr val="7030A0"/>
                </a:solidFill>
              </a:rPr>
              <a:t>1. Scan “The Confidence Gap” for connotative words or phrases, including figures of speech (such as metaphors, similes, personification) and list them below. </a:t>
            </a:r>
            <a:br>
              <a:rPr lang="en-US" sz="1800" dirty="0" smtClean="0">
                <a:solidFill>
                  <a:srgbClr val="7030A0"/>
                </a:solidFill>
              </a:rPr>
            </a:br>
            <a:r>
              <a:rPr lang="en-US" sz="1800" dirty="0" smtClean="0">
                <a:solidFill>
                  <a:srgbClr val="7030A0"/>
                </a:solidFill>
              </a:rPr>
              <a:t>2. Each </a:t>
            </a:r>
            <a:r>
              <a:rPr lang="en-US" sz="1800" dirty="0">
                <a:solidFill>
                  <a:srgbClr val="7030A0"/>
                </a:solidFill>
              </a:rPr>
              <a:t>person should take responsibility for a page range, but you should consult each other.</a:t>
            </a:r>
            <a:r>
              <a:rPr lang="en-US" sz="1800" dirty="0" smtClean="0">
                <a:solidFill>
                  <a:srgbClr val="7030A0"/>
                </a:solidFill>
              </a:rPr>
              <a:t/>
            </a:r>
            <a:br>
              <a:rPr lang="en-US" sz="1800" dirty="0" smtClean="0">
                <a:solidFill>
                  <a:srgbClr val="7030A0"/>
                </a:solidFill>
              </a:rPr>
            </a:br>
            <a:r>
              <a:rPr lang="en-US" sz="1800" dirty="0" smtClean="0">
                <a:solidFill>
                  <a:srgbClr val="7030A0"/>
                </a:solidFill>
              </a:rPr>
              <a:t>3. Make a note whether the connotation is positive (+) or minus (-) or a figure of speech. </a:t>
            </a:r>
            <a:br>
              <a:rPr lang="en-US" sz="1800" dirty="0" smtClean="0">
                <a:solidFill>
                  <a:srgbClr val="7030A0"/>
                </a:solidFill>
              </a:rPr>
            </a:br>
            <a:r>
              <a:rPr lang="en-US" sz="1800" dirty="0" smtClean="0">
                <a:solidFill>
                  <a:srgbClr val="7030A0"/>
                </a:solidFill>
              </a:rPr>
              <a:t>4. Be sure you can explain the connotation behind the word or figure of speech when you report out.</a:t>
            </a:r>
            <a:endParaRPr lang="en-US" sz="18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6752859"/>
              </p:ext>
            </p:extLst>
          </p:nvPr>
        </p:nvGraphicFramePr>
        <p:xfrm>
          <a:off x="457200" y="2247181"/>
          <a:ext cx="8229600" cy="3891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Pages 1-3</a:t>
                      </a:r>
                      <a:endParaRPr lang="en-US" dirty="0"/>
                    </a:p>
                  </a:txBody>
                  <a:tcPr/>
                </a:tc>
                <a:tc>
                  <a:txBody>
                    <a:bodyPr/>
                    <a:lstStyle/>
                    <a:p>
                      <a:r>
                        <a:rPr lang="en-US" dirty="0" smtClean="0"/>
                        <a:t>Pages 4-7</a:t>
                      </a:r>
                      <a:endParaRPr lang="en-US" dirty="0"/>
                    </a:p>
                  </a:txBody>
                  <a:tcPr/>
                </a:tc>
                <a:tc>
                  <a:txBody>
                    <a:bodyPr/>
                    <a:lstStyle/>
                    <a:p>
                      <a:r>
                        <a:rPr lang="en-US" dirty="0" smtClean="0"/>
                        <a:t>Pages 8-10</a:t>
                      </a:r>
                      <a:endParaRPr lang="en-US" dirty="0"/>
                    </a:p>
                  </a:txBody>
                  <a:tcPr/>
                </a:tc>
                <a:tc>
                  <a:txBody>
                    <a:bodyPr/>
                    <a:lstStyle/>
                    <a:p>
                      <a:r>
                        <a:rPr lang="en-US" dirty="0" smtClean="0"/>
                        <a:t>Pages 11-13</a:t>
                      </a:r>
                      <a:endParaRPr lang="en-US" dirty="0"/>
                    </a:p>
                  </a:txBody>
                  <a:tcPr/>
                </a:tc>
              </a:tr>
              <a:tr h="370840">
                <a:tc>
                  <a:txBody>
                    <a:bodyPr/>
                    <a:lstStyle/>
                    <a:p>
                      <a:pPr>
                        <a:lnSpc>
                          <a:spcPct val="150000"/>
                        </a:lnSpc>
                      </a:pPr>
                      <a:r>
                        <a:rPr lang="en-US" sz="1800" b="1" i="1" dirty="0" smtClean="0">
                          <a:solidFill>
                            <a:srgbClr val="FF0000"/>
                          </a:solidFill>
                        </a:rPr>
                        <a:t>forced</a:t>
                      </a:r>
                      <a:r>
                        <a:rPr lang="en-US" sz="1800" i="1" dirty="0" smtClean="0"/>
                        <a:t> open + p. 1</a:t>
                      </a:r>
                      <a:endParaRPr lang="en-US" dirty="0"/>
                    </a:p>
                  </a:txBody>
                  <a:tcPr/>
                </a:tc>
                <a:tc>
                  <a:txBody>
                    <a:bodyPr/>
                    <a:lstStyle/>
                    <a:p>
                      <a:pPr>
                        <a:lnSpc>
                          <a:spcPct val="150000"/>
                        </a:lnSpc>
                      </a:pPr>
                      <a:endParaRPr lang="en-US" dirty="0"/>
                    </a:p>
                  </a:txBody>
                  <a:tcPr/>
                </a:tc>
                <a:tc>
                  <a:txBody>
                    <a:bodyPr/>
                    <a:lstStyle/>
                    <a:p>
                      <a:pPr>
                        <a:lnSpc>
                          <a:spcPct val="150000"/>
                        </a:lnSpc>
                      </a:pPr>
                      <a:endParaRPr lang="en-US"/>
                    </a:p>
                  </a:txBody>
                  <a:tcPr/>
                </a:tc>
                <a:tc>
                  <a:txBody>
                    <a:bodyPr/>
                    <a:lstStyle/>
                    <a:p>
                      <a:pPr>
                        <a:lnSpc>
                          <a:spcPct val="150000"/>
                        </a:lnSpc>
                      </a:pPr>
                      <a:endParaRPr lang="en-US"/>
                    </a:p>
                  </a:txBody>
                  <a:tcPr/>
                </a:tc>
              </a:tr>
              <a:tr h="370840">
                <a:tc>
                  <a:txBody>
                    <a:bodyPr/>
                    <a:lstStyle/>
                    <a:p>
                      <a:pPr>
                        <a:lnSpc>
                          <a:spcPct val="150000"/>
                        </a:lnSpc>
                      </a:pPr>
                      <a:endParaRPr lang="en-US" dirty="0"/>
                    </a:p>
                  </a:txBody>
                  <a:tcPr/>
                </a:tc>
                <a:tc>
                  <a:txBody>
                    <a:bodyPr/>
                    <a:lstStyle/>
                    <a:p>
                      <a:pPr>
                        <a:lnSpc>
                          <a:spcPct val="150000"/>
                        </a:lnSpc>
                      </a:pPr>
                      <a:endParaRPr lang="en-US" dirty="0"/>
                    </a:p>
                  </a:txBody>
                  <a:tcPr/>
                </a:tc>
                <a:tc>
                  <a:txBody>
                    <a:bodyPr/>
                    <a:lstStyle/>
                    <a:p>
                      <a:pPr>
                        <a:lnSpc>
                          <a:spcPct val="150000"/>
                        </a:lnSpc>
                      </a:pPr>
                      <a:endParaRPr lang="en-US"/>
                    </a:p>
                  </a:txBody>
                  <a:tcPr/>
                </a:tc>
                <a:tc>
                  <a:txBody>
                    <a:bodyPr/>
                    <a:lstStyle/>
                    <a:p>
                      <a:pPr>
                        <a:lnSpc>
                          <a:spcPct val="150000"/>
                        </a:lnSpc>
                      </a:pPr>
                      <a:endParaRPr lang="en-US"/>
                    </a:p>
                  </a:txBody>
                  <a:tcPr/>
                </a:tc>
              </a:tr>
              <a:tr h="370840">
                <a:tc>
                  <a:txBody>
                    <a:bodyPr/>
                    <a:lstStyle/>
                    <a:p>
                      <a:pPr>
                        <a:lnSpc>
                          <a:spcPct val="150000"/>
                        </a:lnSpc>
                      </a:pPr>
                      <a:endParaRPr lang="en-US"/>
                    </a:p>
                  </a:txBody>
                  <a:tcPr/>
                </a:tc>
                <a:tc>
                  <a:txBody>
                    <a:bodyPr/>
                    <a:lstStyle/>
                    <a:p>
                      <a:pPr>
                        <a:lnSpc>
                          <a:spcPct val="150000"/>
                        </a:lnSpc>
                      </a:pPr>
                      <a:endParaRPr lang="en-US" dirty="0"/>
                    </a:p>
                  </a:txBody>
                  <a:tcPr/>
                </a:tc>
                <a:tc>
                  <a:txBody>
                    <a:bodyPr/>
                    <a:lstStyle/>
                    <a:p>
                      <a:pPr>
                        <a:lnSpc>
                          <a:spcPct val="150000"/>
                        </a:lnSpc>
                      </a:pPr>
                      <a:endParaRPr lang="en-US" dirty="0"/>
                    </a:p>
                  </a:txBody>
                  <a:tcPr/>
                </a:tc>
                <a:tc>
                  <a:txBody>
                    <a:bodyPr/>
                    <a:lstStyle/>
                    <a:p>
                      <a:pPr>
                        <a:lnSpc>
                          <a:spcPct val="150000"/>
                        </a:lnSpc>
                      </a:pPr>
                      <a:endParaRPr lang="en-US"/>
                    </a:p>
                  </a:txBody>
                  <a:tcPr/>
                </a:tc>
              </a:tr>
              <a:tr h="370840">
                <a:tc>
                  <a:txBody>
                    <a:bodyPr/>
                    <a:lstStyle/>
                    <a:p>
                      <a:pPr>
                        <a:lnSpc>
                          <a:spcPct val="150000"/>
                        </a:lnSpc>
                      </a:pPr>
                      <a:endParaRPr lang="en-US"/>
                    </a:p>
                  </a:txBody>
                  <a:tcPr/>
                </a:tc>
                <a:tc>
                  <a:txBody>
                    <a:bodyPr/>
                    <a:lstStyle/>
                    <a:p>
                      <a:pPr>
                        <a:lnSpc>
                          <a:spcPct val="150000"/>
                        </a:lnSpc>
                      </a:pPr>
                      <a:endParaRPr lang="en-US"/>
                    </a:p>
                  </a:txBody>
                  <a:tcPr/>
                </a:tc>
                <a:tc>
                  <a:txBody>
                    <a:bodyPr/>
                    <a:lstStyle/>
                    <a:p>
                      <a:pPr>
                        <a:lnSpc>
                          <a:spcPct val="150000"/>
                        </a:lnSpc>
                      </a:pPr>
                      <a:endParaRPr lang="en-US" dirty="0"/>
                    </a:p>
                  </a:txBody>
                  <a:tcPr/>
                </a:tc>
                <a:tc>
                  <a:txBody>
                    <a:bodyPr/>
                    <a:lstStyle/>
                    <a:p>
                      <a:pPr>
                        <a:lnSpc>
                          <a:spcPct val="150000"/>
                        </a:lnSpc>
                      </a:pPr>
                      <a:endParaRPr lang="en-US"/>
                    </a:p>
                  </a:txBody>
                  <a:tcPr/>
                </a:tc>
              </a:tr>
              <a:tr h="370840">
                <a:tc>
                  <a:txBody>
                    <a:bodyPr/>
                    <a:lstStyle/>
                    <a:p>
                      <a:pPr>
                        <a:lnSpc>
                          <a:spcPct val="150000"/>
                        </a:lnSpc>
                      </a:pPr>
                      <a:endParaRPr lang="en-US" dirty="0"/>
                    </a:p>
                  </a:txBody>
                  <a:tcPr/>
                </a:tc>
                <a:tc>
                  <a:txBody>
                    <a:bodyPr/>
                    <a:lstStyle/>
                    <a:p>
                      <a:pPr>
                        <a:lnSpc>
                          <a:spcPct val="150000"/>
                        </a:lnSpc>
                      </a:pPr>
                      <a:endParaRPr lang="en-US"/>
                    </a:p>
                  </a:txBody>
                  <a:tcPr/>
                </a:tc>
                <a:tc>
                  <a:txBody>
                    <a:bodyPr/>
                    <a:lstStyle/>
                    <a:p>
                      <a:pPr>
                        <a:lnSpc>
                          <a:spcPct val="150000"/>
                        </a:lnSpc>
                      </a:pPr>
                      <a:endParaRPr lang="en-US" dirty="0"/>
                    </a:p>
                  </a:txBody>
                  <a:tcPr/>
                </a:tc>
                <a:tc>
                  <a:txBody>
                    <a:bodyPr/>
                    <a:lstStyle/>
                    <a:p>
                      <a:pPr>
                        <a:lnSpc>
                          <a:spcPct val="150000"/>
                        </a:lnSpc>
                      </a:pPr>
                      <a:endParaRPr lang="en-US" dirty="0"/>
                    </a:p>
                  </a:txBody>
                  <a:tcPr/>
                </a:tc>
              </a:tr>
              <a:tr h="370840">
                <a:tc>
                  <a:txBody>
                    <a:bodyPr/>
                    <a:lstStyle/>
                    <a:p>
                      <a:pPr>
                        <a:lnSpc>
                          <a:spcPct val="150000"/>
                        </a:lnSpc>
                      </a:pPr>
                      <a:endParaRPr lang="en-US" dirty="0"/>
                    </a:p>
                  </a:txBody>
                  <a:tcPr/>
                </a:tc>
                <a:tc>
                  <a:txBody>
                    <a:bodyPr/>
                    <a:lstStyle/>
                    <a:p>
                      <a:pPr>
                        <a:lnSpc>
                          <a:spcPct val="150000"/>
                        </a:lnSpc>
                      </a:pPr>
                      <a:endParaRPr lang="en-US"/>
                    </a:p>
                  </a:txBody>
                  <a:tcPr/>
                </a:tc>
                <a:tc>
                  <a:txBody>
                    <a:bodyPr/>
                    <a:lstStyle/>
                    <a:p>
                      <a:pPr>
                        <a:lnSpc>
                          <a:spcPct val="150000"/>
                        </a:lnSpc>
                      </a:pPr>
                      <a:endParaRPr lang="en-US" dirty="0"/>
                    </a:p>
                  </a:txBody>
                  <a:tcPr/>
                </a:tc>
                <a:tc>
                  <a:txBody>
                    <a:bodyPr/>
                    <a:lstStyle/>
                    <a:p>
                      <a:pPr>
                        <a:lnSpc>
                          <a:spcPct val="150000"/>
                        </a:lnSpc>
                      </a:pPr>
                      <a:endParaRPr lang="en-US" dirty="0"/>
                    </a:p>
                  </a:txBody>
                  <a:tcPr/>
                </a:tc>
              </a:tr>
              <a:tr h="370840">
                <a:tc>
                  <a:txBody>
                    <a:bodyPr/>
                    <a:lstStyle/>
                    <a:p>
                      <a:pPr>
                        <a:lnSpc>
                          <a:spcPct val="150000"/>
                        </a:lnSpc>
                      </a:pPr>
                      <a:endParaRPr lang="en-US" dirty="0"/>
                    </a:p>
                  </a:txBody>
                  <a:tcPr/>
                </a:tc>
                <a:tc>
                  <a:txBody>
                    <a:bodyPr/>
                    <a:lstStyle/>
                    <a:p>
                      <a:pPr>
                        <a:lnSpc>
                          <a:spcPct val="150000"/>
                        </a:lnSpc>
                      </a:pPr>
                      <a:endParaRPr lang="en-US"/>
                    </a:p>
                  </a:txBody>
                  <a:tcPr/>
                </a:tc>
                <a:tc>
                  <a:txBody>
                    <a:bodyPr/>
                    <a:lstStyle/>
                    <a:p>
                      <a:pPr>
                        <a:lnSpc>
                          <a:spcPct val="150000"/>
                        </a:lnSpc>
                      </a:pPr>
                      <a:endParaRPr lang="en-US" dirty="0"/>
                    </a:p>
                  </a:txBody>
                  <a:tcPr/>
                </a:tc>
                <a:tc>
                  <a:txBody>
                    <a:bodyPr/>
                    <a:lstStyle/>
                    <a:p>
                      <a:pPr>
                        <a:lnSpc>
                          <a:spcPct val="150000"/>
                        </a:lnSpc>
                      </a:pPr>
                      <a:endParaRPr lang="en-US" dirty="0"/>
                    </a:p>
                  </a:txBody>
                  <a:tcPr/>
                </a:tc>
              </a:tr>
            </a:tbl>
          </a:graphicData>
        </a:graphic>
      </p:graphicFrame>
    </p:spTree>
    <p:extLst>
      <p:ext uri="{BB962C8B-B14F-4D97-AF65-F5344CB8AC3E}">
        <p14:creationId xmlns:p14="http://schemas.microsoft.com/office/powerpoint/2010/main" val="2046547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rPr>
              <a:t>Wrap Up</a:t>
            </a:r>
            <a:endParaRPr lang="en-US" dirty="0">
              <a:solidFill>
                <a:schemeClr val="accent5">
                  <a:lumMod val="75000"/>
                </a:schemeClr>
              </a:solidFill>
            </a:endParaRPr>
          </a:p>
        </p:txBody>
      </p:sp>
      <p:sp>
        <p:nvSpPr>
          <p:cNvPr id="3" name="Content Placeholder 2"/>
          <p:cNvSpPr>
            <a:spLocks noGrp="1"/>
          </p:cNvSpPr>
          <p:nvPr>
            <p:ph idx="1"/>
          </p:nvPr>
        </p:nvSpPr>
        <p:spPr>
          <a:xfrm>
            <a:off x="457200" y="1332781"/>
            <a:ext cx="8229600" cy="4525963"/>
          </a:xfrm>
        </p:spPr>
        <p:txBody>
          <a:bodyPr>
            <a:normAutofit fontScale="92500" lnSpcReduction="10000"/>
          </a:bodyPr>
          <a:lstStyle/>
          <a:p>
            <a:r>
              <a:rPr lang="en-US" dirty="0" smtClean="0"/>
              <a:t>De-brief examples from the text.</a:t>
            </a:r>
          </a:p>
          <a:p>
            <a:r>
              <a:rPr lang="en-US" dirty="0" smtClean="0"/>
              <a:t>What did you learn from this exercise?</a:t>
            </a:r>
          </a:p>
          <a:p>
            <a:r>
              <a:rPr lang="en-US" dirty="0" smtClean="0"/>
              <a:t>For Monday: </a:t>
            </a:r>
          </a:p>
          <a:p>
            <a:pPr lvl="1"/>
            <a:r>
              <a:rPr lang="en-US" dirty="0" smtClean="0"/>
              <a:t>Bring “The Confidence Gap” and your mindset articles. Think about how the information in the article might matter in psychology, communications, business, and health.</a:t>
            </a:r>
          </a:p>
          <a:p>
            <a:pPr lvl="1"/>
            <a:r>
              <a:rPr lang="en-US" dirty="0" smtClean="0"/>
              <a:t>Re-read the page 6-7 of “The Confidence Gap” on </a:t>
            </a:r>
            <a:r>
              <a:rPr lang="en-US" dirty="0" smtClean="0">
                <a:solidFill>
                  <a:srgbClr val="7030A0"/>
                </a:solidFill>
              </a:rPr>
              <a:t>external and internal attribution</a:t>
            </a:r>
            <a:r>
              <a:rPr lang="en-US" dirty="0" smtClean="0"/>
              <a:t>. How </a:t>
            </a:r>
            <a:r>
              <a:rPr lang="en-US" dirty="0"/>
              <a:t>can being aware of mindset and </a:t>
            </a:r>
            <a:r>
              <a:rPr lang="en-US" dirty="0">
                <a:solidFill>
                  <a:srgbClr val="7030A0"/>
                </a:solidFill>
              </a:rPr>
              <a:t>internal vs. external attributions </a:t>
            </a:r>
            <a:r>
              <a:rPr lang="en-US" dirty="0"/>
              <a:t>lead to more success in your personal life and career?</a:t>
            </a:r>
          </a:p>
        </p:txBody>
      </p:sp>
    </p:spTree>
    <p:extLst>
      <p:ext uri="{BB962C8B-B14F-4D97-AF65-F5344CB8AC3E}">
        <p14:creationId xmlns:p14="http://schemas.microsoft.com/office/powerpoint/2010/main" val="2188175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Denotation and Connotation</a:t>
            </a:r>
            <a:endParaRPr lang="en-US" dirty="0">
              <a:solidFill>
                <a:srgbClr val="7030A0"/>
              </a:solidFill>
            </a:endParaRPr>
          </a:p>
        </p:txBody>
      </p:sp>
      <p:sp>
        <p:nvSpPr>
          <p:cNvPr id="3" name="Content Placeholder 2"/>
          <p:cNvSpPr>
            <a:spLocks noGrp="1"/>
          </p:cNvSpPr>
          <p:nvPr>
            <p:ph idx="1"/>
          </p:nvPr>
        </p:nvSpPr>
        <p:spPr>
          <a:xfrm>
            <a:off x="353683" y="1587260"/>
            <a:ext cx="8522897" cy="4899804"/>
          </a:xfrm>
          <a:ln>
            <a:solidFill>
              <a:schemeClr val="accent5">
                <a:lumMod val="75000"/>
              </a:schemeClr>
            </a:solidFill>
          </a:ln>
        </p:spPr>
        <p:txBody>
          <a:bodyPr>
            <a:normAutofit/>
          </a:bodyPr>
          <a:lstStyle/>
          <a:p>
            <a:r>
              <a:rPr lang="en-US" b="1" dirty="0"/>
              <a:t>Denotation</a:t>
            </a:r>
            <a:r>
              <a:rPr lang="en-US" dirty="0"/>
              <a:t> is </a:t>
            </a:r>
            <a:r>
              <a:rPr lang="en-US" dirty="0" smtClean="0"/>
              <a:t>the literal meaning of a word. </a:t>
            </a:r>
            <a:endParaRPr lang="en-US" b="1" dirty="0"/>
          </a:p>
          <a:p>
            <a:r>
              <a:rPr lang="en-US" b="1" dirty="0" smtClean="0"/>
              <a:t>Connotation</a:t>
            </a:r>
            <a:r>
              <a:rPr lang="en-US" dirty="0" smtClean="0"/>
              <a:t> </a:t>
            </a:r>
            <a:r>
              <a:rPr lang="en-US" dirty="0"/>
              <a:t>is created when </a:t>
            </a:r>
            <a:r>
              <a:rPr lang="en-US" dirty="0" smtClean="0"/>
              <a:t>you say a word and </a:t>
            </a:r>
            <a:r>
              <a:rPr lang="en-US" dirty="0"/>
              <a:t>mean something </a:t>
            </a:r>
            <a:r>
              <a:rPr lang="en-US" dirty="0" smtClean="0"/>
              <a:t>else or something more, </a:t>
            </a:r>
            <a:r>
              <a:rPr lang="en-US" dirty="0"/>
              <a:t>something that </a:t>
            </a:r>
            <a:r>
              <a:rPr lang="en-US" dirty="0" smtClean="0"/>
              <a:t>initially might </a:t>
            </a:r>
            <a:r>
              <a:rPr lang="en-US" dirty="0"/>
              <a:t>be </a:t>
            </a:r>
            <a:r>
              <a:rPr lang="en-US" dirty="0" smtClean="0"/>
              <a:t>hidden or not obvious. </a:t>
            </a:r>
            <a:endParaRPr lang="en-US" dirty="0"/>
          </a:p>
          <a:p>
            <a:pPr lvl="1"/>
            <a:r>
              <a:rPr lang="en-US" dirty="0" smtClean="0"/>
              <a:t>Based </a:t>
            </a:r>
            <a:r>
              <a:rPr lang="en-US" dirty="0"/>
              <a:t>on </a:t>
            </a:r>
            <a:r>
              <a:rPr lang="en-US" b="1" u="sng" dirty="0">
                <a:solidFill>
                  <a:schemeClr val="tx2"/>
                </a:solidFill>
              </a:rPr>
              <a:t>implication</a:t>
            </a:r>
            <a:r>
              <a:rPr lang="en-US" dirty="0"/>
              <a:t>, or shared emotional </a:t>
            </a:r>
            <a:r>
              <a:rPr lang="en-US" b="1" u="sng" dirty="0">
                <a:solidFill>
                  <a:schemeClr val="tx2"/>
                </a:solidFill>
              </a:rPr>
              <a:t>association</a:t>
            </a:r>
            <a:r>
              <a:rPr lang="en-US" dirty="0"/>
              <a:t> with a word. </a:t>
            </a:r>
            <a:endParaRPr lang="en-US" dirty="0" smtClean="0"/>
          </a:p>
        </p:txBody>
      </p:sp>
    </p:spTree>
    <p:extLst>
      <p:ext uri="{BB962C8B-B14F-4D97-AF65-F5344CB8AC3E}">
        <p14:creationId xmlns:p14="http://schemas.microsoft.com/office/powerpoint/2010/main" val="329684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rPr>
              <a:t>Denotative Meanings</a:t>
            </a:r>
            <a:endParaRPr lang="en-US" dirty="0">
              <a:solidFill>
                <a:srgbClr val="7030A0"/>
              </a:solidFill>
            </a:endParaRPr>
          </a:p>
        </p:txBody>
      </p:sp>
      <p:sp>
        <p:nvSpPr>
          <p:cNvPr id="3" name="Content Placeholder 2"/>
          <p:cNvSpPr>
            <a:spLocks noGrp="1"/>
          </p:cNvSpPr>
          <p:nvPr>
            <p:ph idx="1"/>
          </p:nvPr>
        </p:nvSpPr>
        <p:spPr/>
        <p:txBody>
          <a:bodyPr/>
          <a:lstStyle/>
          <a:p>
            <a:pPr marL="0" indent="0">
              <a:buNone/>
            </a:pPr>
            <a:r>
              <a:rPr lang="en-US" dirty="0" smtClean="0"/>
              <a:t>The </a:t>
            </a:r>
            <a:r>
              <a:rPr lang="en-US" u="sng" dirty="0" smtClean="0">
                <a:solidFill>
                  <a:srgbClr val="FF0000"/>
                </a:solidFill>
              </a:rPr>
              <a:t>denotative</a:t>
            </a:r>
            <a:r>
              <a:rPr lang="en-US" dirty="0" smtClean="0"/>
              <a:t> meaning of a word is similar to the meaning one will find in a dictionary; it is the literal definition of the word.</a:t>
            </a:r>
          </a:p>
          <a:p>
            <a:pPr marL="0" indent="0">
              <a:buNone/>
            </a:pPr>
            <a:endParaRPr lang="en-US" dirty="0" smtClean="0"/>
          </a:p>
          <a:p>
            <a:pPr marL="0" indent="0">
              <a:buNone/>
            </a:pPr>
            <a:r>
              <a:rPr lang="en-US" dirty="0" smtClean="0"/>
              <a:t>Example: The </a:t>
            </a:r>
            <a:r>
              <a:rPr lang="en-US" u="sng" dirty="0" smtClean="0">
                <a:solidFill>
                  <a:srgbClr val="FF0000"/>
                </a:solidFill>
              </a:rPr>
              <a:t>denotative</a:t>
            </a:r>
            <a:r>
              <a:rPr lang="en-US" dirty="0" smtClean="0"/>
              <a:t> meaning of puppy might be ‘ An immature member of the canine species, usually under one year old,” or “ a very young dog”.</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336" y="75481"/>
            <a:ext cx="1255157"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9891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212" y="286580"/>
            <a:ext cx="8229600" cy="1143000"/>
          </a:xfrm>
        </p:spPr>
        <p:txBody>
          <a:bodyPr>
            <a:normAutofit/>
          </a:bodyPr>
          <a:lstStyle/>
          <a:p>
            <a:r>
              <a:rPr lang="en-US" sz="5400" dirty="0" smtClean="0">
                <a:solidFill>
                  <a:srgbClr val="7030A0"/>
                </a:solidFill>
              </a:rPr>
              <a:t>Connotative Meanings</a:t>
            </a:r>
            <a:endParaRPr lang="en-US" sz="5400" dirty="0">
              <a:solidFill>
                <a:srgbClr val="7030A0"/>
              </a:solidFill>
            </a:endParaRPr>
          </a:p>
        </p:txBody>
      </p:sp>
      <p:sp>
        <p:nvSpPr>
          <p:cNvPr id="3" name="Content Placeholder 2"/>
          <p:cNvSpPr>
            <a:spLocks noGrp="1"/>
          </p:cNvSpPr>
          <p:nvPr>
            <p:ph idx="1"/>
          </p:nvPr>
        </p:nvSpPr>
        <p:spPr>
          <a:xfrm>
            <a:off x="457200" y="1712343"/>
            <a:ext cx="8229600" cy="4707467"/>
          </a:xfrm>
        </p:spPr>
        <p:txBody>
          <a:bodyPr>
            <a:normAutofit fontScale="92500" lnSpcReduction="20000"/>
          </a:bodyPr>
          <a:lstStyle/>
          <a:p>
            <a:pPr marL="0" indent="0">
              <a:buNone/>
            </a:pPr>
            <a:r>
              <a:rPr lang="en-US" dirty="0" smtClean="0"/>
              <a:t>According to literarydevices.com, “</a:t>
            </a:r>
            <a:r>
              <a:rPr lang="en-US" dirty="0"/>
              <a:t>Connotation refers to a meaning that is </a:t>
            </a:r>
            <a:r>
              <a:rPr lang="en-US" b="1" dirty="0">
                <a:solidFill>
                  <a:srgbClr val="FF0000"/>
                </a:solidFill>
              </a:rPr>
              <a:t>implied</a:t>
            </a:r>
            <a:r>
              <a:rPr lang="en-US" dirty="0"/>
              <a:t> by a word apart from the thing which it describes </a:t>
            </a:r>
            <a:r>
              <a:rPr lang="en-US" b="1" dirty="0">
                <a:solidFill>
                  <a:srgbClr val="FF0000"/>
                </a:solidFill>
              </a:rPr>
              <a:t>explicitly</a:t>
            </a:r>
            <a:r>
              <a:rPr lang="en-US" dirty="0"/>
              <a:t>. </a:t>
            </a:r>
            <a:endParaRPr lang="en-US" dirty="0" smtClean="0"/>
          </a:p>
          <a:p>
            <a:pPr marL="0" indent="0">
              <a:buNone/>
            </a:pPr>
            <a:r>
              <a:rPr lang="en-US" dirty="0" smtClean="0"/>
              <a:t>Connotative words </a:t>
            </a:r>
            <a:r>
              <a:rPr lang="en-US" dirty="0"/>
              <a:t>carry </a:t>
            </a:r>
            <a:r>
              <a:rPr lang="en-US" b="1" dirty="0">
                <a:solidFill>
                  <a:srgbClr val="FF0000"/>
                </a:solidFill>
              </a:rPr>
              <a:t>cultural and emotional associations or meanings </a:t>
            </a:r>
            <a:r>
              <a:rPr lang="en-US" dirty="0"/>
              <a:t>in addition to their </a:t>
            </a:r>
            <a:r>
              <a:rPr lang="en-US" b="1" dirty="0">
                <a:solidFill>
                  <a:srgbClr val="FF0000"/>
                </a:solidFill>
              </a:rPr>
              <a:t>literal </a:t>
            </a:r>
            <a:r>
              <a:rPr lang="en-US" b="1" dirty="0" smtClean="0">
                <a:solidFill>
                  <a:srgbClr val="FF0000"/>
                </a:solidFill>
              </a:rPr>
              <a:t>meanings</a:t>
            </a:r>
            <a:r>
              <a:rPr lang="en-US" dirty="0" smtClean="0"/>
              <a:t>, </a:t>
            </a:r>
            <a:r>
              <a:rPr lang="en-US" dirty="0"/>
              <a:t>or denotations</a:t>
            </a:r>
            <a:r>
              <a:rPr lang="en-US" dirty="0" smtClean="0"/>
              <a:t>.</a:t>
            </a:r>
          </a:p>
          <a:p>
            <a:pPr marL="0" indent="0">
              <a:buNone/>
            </a:pPr>
            <a:r>
              <a:rPr lang="en-US" dirty="0"/>
              <a:t>	</a:t>
            </a:r>
            <a:r>
              <a:rPr lang="en-US" dirty="0" smtClean="0"/>
              <a:t>Connotations typically are </a:t>
            </a:r>
            <a:r>
              <a:rPr lang="en-US" dirty="0" smtClean="0">
                <a:solidFill>
                  <a:srgbClr val="00B050"/>
                </a:solidFill>
              </a:rPr>
              <a:t>positive</a:t>
            </a:r>
            <a:r>
              <a:rPr lang="en-US" dirty="0" smtClean="0"/>
              <a:t> or </a:t>
            </a:r>
            <a:r>
              <a:rPr lang="en-US" dirty="0" smtClean="0">
                <a:solidFill>
                  <a:srgbClr val="FF0000"/>
                </a:solidFill>
              </a:rPr>
              <a:t>negative:</a:t>
            </a:r>
          </a:p>
          <a:p>
            <a:pPr marL="0" indent="0">
              <a:buNone/>
            </a:pPr>
            <a:r>
              <a:rPr lang="en-US" dirty="0"/>
              <a:t>	</a:t>
            </a:r>
            <a:r>
              <a:rPr lang="en-US" dirty="0" smtClean="0"/>
              <a:t>-change vs. </a:t>
            </a:r>
            <a:r>
              <a:rPr lang="en-US" dirty="0" smtClean="0">
                <a:solidFill>
                  <a:srgbClr val="7030A0"/>
                </a:solidFill>
              </a:rPr>
              <a:t>transform</a:t>
            </a:r>
          </a:p>
          <a:p>
            <a:pPr marL="0" indent="0">
              <a:buNone/>
            </a:pPr>
            <a:r>
              <a:rPr lang="en-US" dirty="0" smtClean="0"/>
              <a:t>	-relaxed or easy-going vs. </a:t>
            </a:r>
            <a:r>
              <a:rPr lang="en-US" dirty="0" smtClean="0">
                <a:solidFill>
                  <a:srgbClr val="7030A0"/>
                </a:solidFill>
              </a:rPr>
              <a:t>laid back</a:t>
            </a:r>
          </a:p>
          <a:p>
            <a:pPr marL="0" indent="0">
              <a:buNone/>
            </a:pPr>
            <a:r>
              <a:rPr lang="en-US" dirty="0">
                <a:solidFill>
                  <a:srgbClr val="7030A0"/>
                </a:solidFill>
              </a:rPr>
              <a:t>	</a:t>
            </a:r>
            <a:r>
              <a:rPr lang="en-US" dirty="0" smtClean="0">
                <a:solidFill>
                  <a:srgbClr val="7030A0"/>
                </a:solidFill>
              </a:rPr>
              <a:t>-</a:t>
            </a:r>
            <a:r>
              <a:rPr lang="en-US" dirty="0" smtClean="0"/>
              <a:t>pleasantly plump or chubby </a:t>
            </a:r>
            <a:r>
              <a:rPr lang="en-US" dirty="0" smtClean="0">
                <a:solidFill>
                  <a:srgbClr val="7030A0"/>
                </a:solidFill>
              </a:rPr>
              <a:t>vs. obese</a:t>
            </a:r>
          </a:p>
          <a:p>
            <a:pPr marL="0" indent="0">
              <a:buNone/>
            </a:pPr>
            <a:r>
              <a:rPr lang="en-US" dirty="0">
                <a:solidFill>
                  <a:srgbClr val="7030A0"/>
                </a:solidFill>
              </a:rPr>
              <a:t>	</a:t>
            </a:r>
            <a:r>
              <a:rPr lang="en-US" dirty="0" smtClean="0"/>
              <a:t>-slim or svelte </a:t>
            </a:r>
            <a:r>
              <a:rPr lang="en-US" dirty="0" smtClean="0">
                <a:solidFill>
                  <a:srgbClr val="7030A0"/>
                </a:solidFill>
              </a:rPr>
              <a:t>vs. skinny</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8289"/>
            <a:ext cx="1463615" cy="1399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0886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a:t>
            </a:r>
            <a:r>
              <a:rPr lang="en-US" dirty="0" smtClean="0">
                <a:solidFill>
                  <a:srgbClr val="7030A0"/>
                </a:solidFill>
              </a:rPr>
              <a:t> connotations </a:t>
            </a:r>
            <a:r>
              <a:rPr lang="en-US" dirty="0" smtClean="0"/>
              <a:t>does the word ‘puppy’ have for you?</a:t>
            </a:r>
            <a:endParaRPr lang="en-US" dirty="0"/>
          </a:p>
        </p:txBody>
      </p:sp>
      <p:sp>
        <p:nvSpPr>
          <p:cNvPr id="3" name="Content Placeholder 2"/>
          <p:cNvSpPr>
            <a:spLocks noGrp="1"/>
          </p:cNvSpPr>
          <p:nvPr>
            <p:ph idx="1"/>
          </p:nvPr>
        </p:nvSpPr>
        <p:spPr>
          <a:xfrm>
            <a:off x="457200" y="1600200"/>
            <a:ext cx="5193102" cy="4525963"/>
          </a:xfrm>
          <a:ln>
            <a:noFill/>
          </a:ln>
        </p:spPr>
        <p:txBody>
          <a:bodyPr>
            <a:normAutofit fontScale="92500" lnSpcReduction="20000"/>
          </a:bodyPr>
          <a:lstStyle/>
          <a:p>
            <a:r>
              <a:rPr lang="en-US" dirty="0" smtClean="0"/>
              <a:t>In other words, what does the word ‘puppy’ </a:t>
            </a:r>
            <a:r>
              <a:rPr lang="en-US" dirty="0" smtClean="0">
                <a:solidFill>
                  <a:srgbClr val="FF0000"/>
                </a:solidFill>
              </a:rPr>
              <a:t>imply</a:t>
            </a:r>
            <a:r>
              <a:rPr lang="en-US" dirty="0" smtClean="0"/>
              <a:t> to you? </a:t>
            </a:r>
          </a:p>
          <a:p>
            <a:r>
              <a:rPr lang="en-US" dirty="0" smtClean="0"/>
              <a:t>What </a:t>
            </a:r>
            <a:r>
              <a:rPr lang="en-US" dirty="0" smtClean="0">
                <a:solidFill>
                  <a:srgbClr val="FF0000"/>
                </a:solidFill>
              </a:rPr>
              <a:t>cultural</a:t>
            </a:r>
            <a:r>
              <a:rPr lang="en-US" dirty="0" smtClean="0"/>
              <a:t> or </a:t>
            </a:r>
            <a:r>
              <a:rPr lang="en-US" dirty="0" smtClean="0">
                <a:solidFill>
                  <a:srgbClr val="FF0000"/>
                </a:solidFill>
              </a:rPr>
              <a:t>emotional</a:t>
            </a:r>
            <a:r>
              <a:rPr lang="en-US" dirty="0" smtClean="0"/>
              <a:t> </a:t>
            </a:r>
            <a:r>
              <a:rPr lang="en-US" dirty="0" smtClean="0">
                <a:solidFill>
                  <a:srgbClr val="FF0000"/>
                </a:solidFill>
              </a:rPr>
              <a:t>associations</a:t>
            </a:r>
            <a:r>
              <a:rPr lang="en-US" dirty="0" smtClean="0"/>
              <a:t> do you have with the word ‘puppy’? </a:t>
            </a:r>
          </a:p>
          <a:p>
            <a:pPr lvl="1"/>
            <a:r>
              <a:rPr lang="en-US" dirty="0" smtClean="0"/>
              <a:t>That is, in your culture, what were you brought up to believe about puppies? </a:t>
            </a:r>
          </a:p>
          <a:p>
            <a:pPr lvl="1"/>
            <a:r>
              <a:rPr lang="en-US" dirty="0" smtClean="0"/>
              <a:t>Do you have any memories involving puppies that create emotional response?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5450785" y="2316280"/>
            <a:ext cx="3851694" cy="2876734"/>
          </a:xfrm>
          <a:prstGeom prst="rect">
            <a:avLst/>
          </a:prstGeom>
          <a:ln>
            <a:solidFill>
              <a:schemeClr val="tx1"/>
            </a:solidFill>
          </a:ln>
        </p:spPr>
      </p:pic>
    </p:spTree>
    <p:extLst>
      <p:ext uri="{BB962C8B-B14F-4D97-AF65-F5344CB8AC3E}">
        <p14:creationId xmlns:p14="http://schemas.microsoft.com/office/powerpoint/2010/main" val="201425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028615"/>
          </a:xfrm>
        </p:spPr>
        <p:txBody>
          <a:bodyPr>
            <a:noAutofit/>
          </a:bodyPr>
          <a:lstStyle/>
          <a:p>
            <a:pPr algn="l"/>
            <a:r>
              <a:rPr lang="en-US" sz="4000" dirty="0" smtClean="0">
                <a:solidFill>
                  <a:srgbClr val="7030A0"/>
                </a:solidFill>
              </a:rPr>
              <a:t>Keeping in mind the connotations the word ‘puppy’ has for you, interpret these sentences:</a:t>
            </a:r>
            <a:endParaRPr lang="en-US" sz="4000" dirty="0">
              <a:solidFill>
                <a:srgbClr val="7030A0"/>
              </a:solidFill>
            </a:endParaRPr>
          </a:p>
        </p:txBody>
      </p:sp>
      <p:sp>
        <p:nvSpPr>
          <p:cNvPr id="3" name="Content Placeholder 2"/>
          <p:cNvSpPr>
            <a:spLocks noGrp="1"/>
          </p:cNvSpPr>
          <p:nvPr>
            <p:ph idx="1"/>
          </p:nvPr>
        </p:nvSpPr>
        <p:spPr>
          <a:xfrm>
            <a:off x="457200" y="1859122"/>
            <a:ext cx="8229600" cy="4525963"/>
          </a:xfrm>
        </p:spPr>
        <p:txBody>
          <a:bodyPr/>
          <a:lstStyle/>
          <a:p>
            <a:endParaRPr lang="en-US" dirty="0" smtClean="0"/>
          </a:p>
          <a:p>
            <a:r>
              <a:rPr lang="en-US" dirty="0" smtClean="0"/>
              <a:t>“My blind date last night was a puppy.”</a:t>
            </a:r>
          </a:p>
          <a:p>
            <a:r>
              <a:rPr lang="en-US" dirty="0" smtClean="0"/>
              <a:t>“My blind date followed me around like a puppy.”</a:t>
            </a:r>
            <a:endParaRPr lang="en-US" dirty="0"/>
          </a:p>
        </p:txBody>
      </p:sp>
    </p:spTree>
    <p:extLst>
      <p:ext uri="{BB962C8B-B14F-4D97-AF65-F5344CB8AC3E}">
        <p14:creationId xmlns:p14="http://schemas.microsoft.com/office/powerpoint/2010/main" val="100813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01"/>
            <a:ext cx="8229600" cy="1325562"/>
          </a:xfrm>
        </p:spPr>
        <p:txBody>
          <a:bodyPr>
            <a:noAutofit/>
          </a:bodyPr>
          <a:lstStyle/>
          <a:p>
            <a:r>
              <a:rPr lang="en-US" sz="3000" dirty="0" smtClean="0"/>
              <a:t>The </a:t>
            </a:r>
            <a:r>
              <a:rPr lang="en-US" sz="3000" dirty="0" smtClean="0">
                <a:solidFill>
                  <a:srgbClr val="FF0000"/>
                </a:solidFill>
              </a:rPr>
              <a:t>connotations</a:t>
            </a:r>
            <a:r>
              <a:rPr lang="en-US" sz="3000" dirty="0" smtClean="0"/>
              <a:t> of “puppy” depend on your culture, experiences, values, and beliefs</a:t>
            </a:r>
            <a:endParaRPr lang="en-US" sz="3000" dirty="0"/>
          </a:p>
        </p:txBody>
      </p:sp>
      <p:sp>
        <p:nvSpPr>
          <p:cNvPr id="3" name="Content Placeholder 2"/>
          <p:cNvSpPr>
            <a:spLocks noGrp="1"/>
          </p:cNvSpPr>
          <p:nvPr>
            <p:ph idx="1"/>
          </p:nvPr>
        </p:nvSpPr>
        <p:spPr>
          <a:xfrm>
            <a:off x="457200" y="1427672"/>
            <a:ext cx="8229600" cy="5257800"/>
          </a:xfrm>
        </p:spPr>
        <p:txBody>
          <a:bodyPr>
            <a:normAutofit lnSpcReduction="10000"/>
          </a:bodyPr>
          <a:lstStyle/>
          <a:p>
            <a:r>
              <a:rPr lang="en-US" dirty="0" smtClean="0"/>
              <a:t>Are puppies </a:t>
            </a:r>
            <a:r>
              <a:rPr lang="en-US" dirty="0" smtClean="0">
                <a:solidFill>
                  <a:srgbClr val="FF0000"/>
                </a:solidFill>
              </a:rPr>
              <a:t>cute, loving, </a:t>
            </a:r>
            <a:r>
              <a:rPr lang="en-US" dirty="0" smtClean="0"/>
              <a:t>and </a:t>
            </a:r>
            <a:r>
              <a:rPr lang="en-US" dirty="0" smtClean="0">
                <a:solidFill>
                  <a:srgbClr val="FF0000"/>
                </a:solidFill>
              </a:rPr>
              <a:t>cuddly</a:t>
            </a:r>
            <a:r>
              <a:rPr lang="en-US" dirty="0" smtClean="0"/>
              <a:t>?</a:t>
            </a:r>
          </a:p>
          <a:p>
            <a:r>
              <a:rPr lang="en-US" dirty="0" smtClean="0"/>
              <a:t>Or are they </a:t>
            </a:r>
            <a:r>
              <a:rPr lang="en-US" dirty="0" smtClean="0">
                <a:solidFill>
                  <a:srgbClr val="FF0000"/>
                </a:solidFill>
              </a:rPr>
              <a:t>stinky</a:t>
            </a:r>
            <a:r>
              <a:rPr lang="en-US" dirty="0" smtClean="0">
                <a:solidFill>
                  <a:srgbClr val="008000"/>
                </a:solidFill>
              </a:rPr>
              <a:t> </a:t>
            </a:r>
            <a:r>
              <a:rPr lang="en-US" dirty="0" smtClean="0"/>
              <a:t>and </a:t>
            </a:r>
            <a:r>
              <a:rPr lang="en-US" dirty="0" smtClean="0">
                <a:solidFill>
                  <a:srgbClr val="FF0000"/>
                </a:solidFill>
              </a:rPr>
              <a:t>destructive</a:t>
            </a:r>
            <a:r>
              <a:rPr lang="en-US" dirty="0" smtClean="0"/>
              <a:t>? </a:t>
            </a:r>
          </a:p>
          <a:p>
            <a:r>
              <a:rPr lang="en-US" dirty="0" smtClean="0"/>
              <a:t>Are they a symbol of a </a:t>
            </a:r>
            <a:r>
              <a:rPr lang="en-US" dirty="0" smtClean="0">
                <a:solidFill>
                  <a:srgbClr val="FF0000"/>
                </a:solidFill>
              </a:rPr>
              <a:t>fun-filled </a:t>
            </a:r>
            <a:r>
              <a:rPr lang="en-US" dirty="0" smtClean="0"/>
              <a:t>childhood or a </a:t>
            </a:r>
            <a:r>
              <a:rPr lang="en-US" dirty="0" smtClean="0">
                <a:solidFill>
                  <a:srgbClr val="FF0000"/>
                </a:solidFill>
              </a:rPr>
              <a:t>loyal friend</a:t>
            </a:r>
            <a:r>
              <a:rPr lang="en-US" dirty="0" smtClean="0"/>
              <a:t>?</a:t>
            </a:r>
          </a:p>
          <a:p>
            <a:r>
              <a:rPr lang="en-US" dirty="0" smtClean="0"/>
              <a:t>Does the word remind you of an </a:t>
            </a:r>
            <a:r>
              <a:rPr lang="en-US" dirty="0" smtClean="0">
                <a:solidFill>
                  <a:srgbClr val="FF0000"/>
                </a:solidFill>
              </a:rPr>
              <a:t>injury</a:t>
            </a:r>
            <a:r>
              <a:rPr lang="en-US" dirty="0" smtClean="0"/>
              <a:t> you once received from a dog?</a:t>
            </a:r>
          </a:p>
          <a:p>
            <a:r>
              <a:rPr lang="en-US" dirty="0" smtClean="0"/>
              <a:t>Are dogs considered </a:t>
            </a:r>
            <a:r>
              <a:rPr lang="en-US" dirty="0" smtClean="0">
                <a:solidFill>
                  <a:srgbClr val="FF0000"/>
                </a:solidFill>
              </a:rPr>
              <a:t>offensive</a:t>
            </a:r>
            <a:r>
              <a:rPr lang="en-US" dirty="0" smtClean="0"/>
              <a:t> or </a:t>
            </a:r>
            <a:r>
              <a:rPr lang="en-US" dirty="0" smtClean="0">
                <a:solidFill>
                  <a:srgbClr val="FF0000"/>
                </a:solidFill>
              </a:rPr>
              <a:t>dangerous</a:t>
            </a:r>
            <a:r>
              <a:rPr lang="en-US" dirty="0" smtClean="0"/>
              <a:t> in your culture?</a:t>
            </a:r>
          </a:p>
          <a:p>
            <a:r>
              <a:rPr lang="en-US" dirty="0" smtClean="0">
                <a:solidFill>
                  <a:srgbClr val="0000FF"/>
                </a:solidFill>
              </a:rPr>
              <a:t>Most animals have different connotations to different people</a:t>
            </a:r>
            <a:endParaRPr lang="en-US" dirty="0">
              <a:solidFill>
                <a:srgbClr val="0000FF"/>
              </a:solidFill>
            </a:endParaRPr>
          </a:p>
        </p:txBody>
      </p:sp>
    </p:spTree>
    <p:extLst>
      <p:ext uri="{BB962C8B-B14F-4D97-AF65-F5344CB8AC3E}">
        <p14:creationId xmlns:p14="http://schemas.microsoft.com/office/powerpoint/2010/main" val="384250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Descriptive verbs can be highly </a:t>
            </a:r>
            <a:r>
              <a:rPr lang="en-US" dirty="0" smtClean="0">
                <a:solidFill>
                  <a:srgbClr val="FF0000"/>
                </a:solidFill>
              </a:rPr>
              <a:t>connotative.</a:t>
            </a:r>
            <a:endParaRPr lang="en-US" dirty="0">
              <a:solidFill>
                <a:srgbClr val="FF0000"/>
              </a:solidFill>
            </a:endParaRPr>
          </a:p>
        </p:txBody>
      </p:sp>
      <p:sp>
        <p:nvSpPr>
          <p:cNvPr id="3" name="Content Placeholder 2"/>
          <p:cNvSpPr>
            <a:spLocks noGrp="1"/>
          </p:cNvSpPr>
          <p:nvPr>
            <p:ph sz="half" idx="1"/>
          </p:nvPr>
        </p:nvSpPr>
        <p:spPr>
          <a:xfrm>
            <a:off x="457200" y="1455050"/>
            <a:ext cx="4038600" cy="4525963"/>
          </a:xfrm>
        </p:spPr>
        <p:txBody>
          <a:bodyPr>
            <a:normAutofit fontScale="92500" lnSpcReduction="10000"/>
          </a:bodyPr>
          <a:lstStyle/>
          <a:p>
            <a:r>
              <a:rPr lang="en-US" dirty="0" smtClean="0"/>
              <a:t>I </a:t>
            </a:r>
            <a:r>
              <a:rPr lang="en-US" b="1" i="1" dirty="0" smtClean="0">
                <a:solidFill>
                  <a:srgbClr val="7030A0"/>
                </a:solidFill>
              </a:rPr>
              <a:t>neglected</a:t>
            </a:r>
            <a:r>
              <a:rPr lang="en-US" dirty="0" smtClean="0"/>
              <a:t> to bring my jump drive to class today.</a:t>
            </a:r>
          </a:p>
          <a:p>
            <a:r>
              <a:rPr lang="en-US" dirty="0" smtClean="0"/>
              <a:t>I </a:t>
            </a:r>
            <a:r>
              <a:rPr lang="en-US" b="1" i="1" dirty="0" smtClean="0">
                <a:solidFill>
                  <a:srgbClr val="7030A0"/>
                </a:solidFill>
              </a:rPr>
              <a:t>forgot</a:t>
            </a:r>
            <a:r>
              <a:rPr lang="en-US" dirty="0" smtClean="0"/>
              <a:t> to bring my jump drive to class today.</a:t>
            </a:r>
          </a:p>
          <a:p>
            <a:r>
              <a:rPr lang="en-US" dirty="0" smtClean="0"/>
              <a:t>I really </a:t>
            </a:r>
            <a:r>
              <a:rPr lang="en-US" b="1" i="1" dirty="0" smtClean="0">
                <a:solidFill>
                  <a:srgbClr val="7030A0"/>
                </a:solidFill>
              </a:rPr>
              <a:t>slipped up </a:t>
            </a:r>
            <a:r>
              <a:rPr lang="en-US" dirty="0" smtClean="0"/>
              <a:t>when I left my jump drive in my computer at home.</a:t>
            </a:r>
          </a:p>
          <a:p>
            <a:r>
              <a:rPr lang="en-US" dirty="0" smtClean="0"/>
              <a:t>“Their confidence </a:t>
            </a:r>
            <a:r>
              <a:rPr lang="en-US" b="1" dirty="0" smtClean="0">
                <a:solidFill>
                  <a:srgbClr val="7030A0"/>
                </a:solidFill>
              </a:rPr>
              <a:t>takes a beating</a:t>
            </a:r>
            <a:r>
              <a:rPr lang="en-US" dirty="0" smtClean="0"/>
              <a:t>.” </a:t>
            </a:r>
          </a:p>
          <a:p>
            <a:pPr lvl="1"/>
            <a:r>
              <a:rPr lang="en-US" dirty="0" smtClean="0">
                <a:solidFill>
                  <a:schemeClr val="accent1">
                    <a:lumMod val="75000"/>
                  </a:schemeClr>
                </a:solidFill>
              </a:rPr>
              <a:t>(This is </a:t>
            </a:r>
            <a:r>
              <a:rPr lang="en-US" dirty="0" smtClean="0">
                <a:solidFill>
                  <a:srgbClr val="FF0000"/>
                </a:solidFill>
              </a:rPr>
              <a:t>personification</a:t>
            </a:r>
            <a:r>
              <a:rPr lang="en-US" dirty="0" smtClean="0"/>
              <a:t>. </a:t>
            </a:r>
            <a:r>
              <a:rPr lang="en-US" dirty="0" smtClean="0">
                <a:solidFill>
                  <a:schemeClr val="accent1">
                    <a:lumMod val="75000"/>
                  </a:schemeClr>
                </a:solidFill>
              </a:rPr>
              <a:t>Confidence cannot literally be beaten!)</a:t>
            </a:r>
            <a:endParaRPr lang="en-US" dirty="0">
              <a:solidFill>
                <a:schemeClr val="accent1">
                  <a:lumMod val="75000"/>
                </a:schemeClr>
              </a:solidFill>
            </a:endParaRPr>
          </a:p>
        </p:txBody>
      </p:sp>
      <p:pic>
        <p:nvPicPr>
          <p:cNvPr id="2052"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765207"/>
            <a:ext cx="4038600" cy="4195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8597" y="1563105"/>
            <a:ext cx="3148266" cy="2413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3310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Connotations </a:t>
            </a:r>
            <a:r>
              <a:rPr lang="en-US" dirty="0" smtClean="0"/>
              <a:t>of “rat race”</a:t>
            </a:r>
            <a:endParaRPr lang="en-US" dirty="0"/>
          </a:p>
        </p:txBody>
      </p:sp>
      <p:sp>
        <p:nvSpPr>
          <p:cNvPr id="3" name="Content Placeholder 2"/>
          <p:cNvSpPr>
            <a:spLocks noGrp="1"/>
          </p:cNvSpPr>
          <p:nvPr>
            <p:ph idx="1"/>
          </p:nvPr>
        </p:nvSpPr>
        <p:spPr/>
        <p:txBody>
          <a:bodyPr>
            <a:normAutofit/>
          </a:bodyPr>
          <a:lstStyle/>
          <a:p>
            <a:r>
              <a:rPr lang="en-US" dirty="0" smtClean="0"/>
              <a:t>Now consider the </a:t>
            </a:r>
            <a:r>
              <a:rPr lang="en-US" dirty="0" smtClean="0">
                <a:solidFill>
                  <a:srgbClr val="FF0000"/>
                </a:solidFill>
              </a:rPr>
              <a:t>connotations</a:t>
            </a:r>
            <a:r>
              <a:rPr lang="en-US" dirty="0" smtClean="0"/>
              <a:t> of the phrase “rat race”</a:t>
            </a:r>
          </a:p>
          <a:p>
            <a:r>
              <a:rPr lang="en-US" dirty="0"/>
              <a:t>“The </a:t>
            </a:r>
            <a:r>
              <a:rPr lang="en-US" u="sng" dirty="0"/>
              <a:t>rat race</a:t>
            </a:r>
            <a:r>
              <a:rPr lang="en-US" dirty="0"/>
              <a:t> just isn’t for me</a:t>
            </a:r>
            <a:r>
              <a:rPr lang="en-US" dirty="0" smtClean="0"/>
              <a:t>.”</a:t>
            </a:r>
          </a:p>
          <a:p>
            <a:r>
              <a:rPr lang="en-US" dirty="0" smtClean="0"/>
              <a:t>Do you imagine two children having a great time seeing which of their pet rats runs more quickly?</a:t>
            </a:r>
          </a:p>
          <a:p>
            <a:r>
              <a:rPr lang="en-US" dirty="0" smtClean="0"/>
              <a:t>Or do you visualize a rat frantically running on a wheel inside a wire cage?</a:t>
            </a:r>
          </a:p>
          <a:p>
            <a:endParaRPr lang="en-US" dirty="0" smtClean="0"/>
          </a:p>
        </p:txBody>
      </p:sp>
    </p:spTree>
    <p:extLst>
      <p:ext uri="{BB962C8B-B14F-4D97-AF65-F5344CB8AC3E}">
        <p14:creationId xmlns:p14="http://schemas.microsoft.com/office/powerpoint/2010/main" val="4188972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1246</Words>
  <Application>Microsoft Office PowerPoint</Application>
  <PresentationFormat>On-screen Show (4:3)</PresentationFormat>
  <Paragraphs>101</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Connotative Language</vt:lpstr>
      <vt:lpstr>Denotation and Connotation</vt:lpstr>
      <vt:lpstr>Denotative Meanings</vt:lpstr>
      <vt:lpstr>Connotative Meanings</vt:lpstr>
      <vt:lpstr>What connotations does the word ‘puppy’ have for you?</vt:lpstr>
      <vt:lpstr>Keeping in mind the connotations the word ‘puppy’ has for you, interpret these sentences:</vt:lpstr>
      <vt:lpstr>The connotations of “puppy” depend on your culture, experiences, values, and beliefs</vt:lpstr>
      <vt:lpstr>Descriptive verbs can be highly connotative.</vt:lpstr>
      <vt:lpstr>Connotations of “rat race”</vt:lpstr>
      <vt:lpstr>PowerPoint Presentation</vt:lpstr>
      <vt:lpstr>Metaphors describe one thing as the same as something completely different from it. (One thing IS another.) Similes describe two dissimilar entities or ideas as similar by using the words “like” or “as.”</vt:lpstr>
      <vt:lpstr>More Figures of Speech</vt:lpstr>
      <vt:lpstr>“The Confidence Gap”</vt:lpstr>
      <vt:lpstr>Connotation example from The Atlantic “The Confidence Gap”</vt:lpstr>
      <vt:lpstr>EXERCISE: Connotative Language in “The Confidence Gap” 1. Scan “The Confidence Gap” for connotative words or phrases, including figures of speech (such as metaphors, similes, personification) and list them below.  2. Each person should take responsibility for a page range, but you should consult each other. 3. Make a note whether the connotation is positive (+) or minus (-) or a figure of speech.  4. Be sure you can explain the connotation behind the word or figure of speech when you report out.</vt:lpstr>
      <vt:lpstr>Wrap Up</vt:lpstr>
    </vt:vector>
  </TitlesOfParts>
  <Company>Scottsdale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Connotative Language:</dc:title>
  <dc:creator>Nikki Serafin</dc:creator>
  <cp:lastModifiedBy>KIEFER</cp:lastModifiedBy>
  <cp:revision>48</cp:revision>
  <cp:lastPrinted>2014-11-05T05:33:36Z</cp:lastPrinted>
  <dcterms:created xsi:type="dcterms:W3CDTF">2014-10-25T17:01:54Z</dcterms:created>
  <dcterms:modified xsi:type="dcterms:W3CDTF">2014-11-05T05:39:04Z</dcterms:modified>
</cp:coreProperties>
</file>