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20"/>
  </p:notesMasterIdLst>
  <p:sldIdLst>
    <p:sldId id="256" r:id="rId2"/>
    <p:sldId id="272" r:id="rId3"/>
    <p:sldId id="267" r:id="rId4"/>
    <p:sldId id="279" r:id="rId5"/>
    <p:sldId id="263" r:id="rId6"/>
    <p:sldId id="276" r:id="rId7"/>
    <p:sldId id="278" r:id="rId8"/>
    <p:sldId id="262" r:id="rId9"/>
    <p:sldId id="265" r:id="rId10"/>
    <p:sldId id="266" r:id="rId11"/>
    <p:sldId id="270" r:id="rId12"/>
    <p:sldId id="271" r:id="rId13"/>
    <p:sldId id="269" r:id="rId14"/>
    <p:sldId id="268" r:id="rId15"/>
    <p:sldId id="273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4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9C1B31-8B5B-4F28-A601-DC95F84B43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CB967-2A4D-453D-800D-8C5C63A35B6A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66750"/>
            <a:ext cx="4645025" cy="3484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373563"/>
            <a:ext cx="5048250" cy="4078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584" tIns="44792" rIns="89584" bIns="4479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A21687-C898-47FF-98AE-82665F9CD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6474-7711-4AD2-AB20-4B7E0A15D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477A-3F35-40BD-BBB7-5C8B257DD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11B78B-52E4-4AA5-ADFD-639021C60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1BDC55-A6B5-4112-B9BA-4F343005A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581C29-6B33-4B68-AE68-5B76E600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100D-6B6B-4ED4-9A66-FE6FF2AFB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2A2B-5E70-4FB6-8E0C-3F1153C41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B107-0A7E-472B-A108-A27C1F1560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943E-F210-4A0B-A40D-E0E314AD4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F583-0A03-4133-84E4-3DFD6BEF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44786A-44D8-45B5-B94C-239FD14C5A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9D8567-0018-43E5-8039-54F0DA7A4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E4111F-B4EC-444C-B1F1-031BA0AC63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rush Script MT" pitchFamily="28" charset="0"/>
              </a:rPr>
              <a:t>Instructor Cameron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Connotations vs. Denotations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8" name="Group 50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47244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Positive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drug addict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druggie/fiend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substance abuser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handicapped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crippled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disabled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thin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beanpole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slender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attractive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fair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pretty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reporter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newshound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journalist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photographer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paparazzi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shutterbug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3581400" cy="3581400"/>
          </a:xfrm>
        </p:spPr>
        <p:txBody>
          <a:bodyPr/>
          <a:lstStyle/>
          <a:p>
            <a:r>
              <a:rPr lang="en-US" sz="2800"/>
              <a:t>refreshing-chilly</a:t>
            </a:r>
          </a:p>
          <a:p>
            <a:r>
              <a:rPr lang="en-US" sz="2800"/>
              <a:t>plain-natural</a:t>
            </a:r>
          </a:p>
          <a:p>
            <a:r>
              <a:rPr lang="en-US" sz="2800"/>
              <a:t>clever-sly</a:t>
            </a:r>
          </a:p>
          <a:p>
            <a:r>
              <a:rPr lang="en-US" sz="2800"/>
              <a:t>cackle-giggle</a:t>
            </a:r>
          </a:p>
          <a:p>
            <a:r>
              <a:rPr lang="en-US" sz="2800"/>
              <a:t>snob-cultured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Positive</a:t>
            </a:r>
            <a:r>
              <a:rPr lang="en-US" b="1"/>
              <a:t> or </a:t>
            </a:r>
            <a:r>
              <a:rPr lang="en-US" b="1">
                <a:solidFill>
                  <a:srgbClr val="408000"/>
                </a:solidFill>
              </a:rPr>
              <a:t>Negative</a:t>
            </a:r>
            <a:r>
              <a:rPr lang="en-US" b="1"/>
              <a:t>?</a:t>
            </a:r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1981200"/>
            <a:ext cx="426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cop-officer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skinny-slender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statesman-politician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smile-smirk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domineering-assertive</a:t>
            </a:r>
            <a:endParaRPr lang="en-US" sz="3200"/>
          </a:p>
          <a:p>
            <a:pPr marL="342900" indent="-342900" eaLnBrk="1" hangingPunct="1"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3581400" cy="35814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refreshing</a:t>
            </a:r>
            <a:r>
              <a:rPr lang="en-US" sz="2800"/>
              <a:t>-</a:t>
            </a:r>
            <a:r>
              <a:rPr lang="en-US" sz="2800">
                <a:solidFill>
                  <a:srgbClr val="408000"/>
                </a:solidFill>
              </a:rPr>
              <a:t>chilly</a:t>
            </a:r>
            <a:endParaRPr lang="en-US" sz="2800"/>
          </a:p>
          <a:p>
            <a:r>
              <a:rPr lang="en-US" sz="2800">
                <a:solidFill>
                  <a:srgbClr val="408000"/>
                </a:solidFill>
              </a:rPr>
              <a:t>plain</a:t>
            </a:r>
            <a:r>
              <a:rPr lang="en-US" sz="2800"/>
              <a:t>-</a:t>
            </a:r>
            <a:r>
              <a:rPr lang="en-US" sz="2800">
                <a:solidFill>
                  <a:schemeClr val="accent2"/>
                </a:solidFill>
              </a:rPr>
              <a:t>natural</a:t>
            </a:r>
            <a:endParaRPr lang="en-US" sz="2800"/>
          </a:p>
          <a:p>
            <a:r>
              <a:rPr lang="en-US" sz="2800">
                <a:solidFill>
                  <a:schemeClr val="accent2"/>
                </a:solidFill>
              </a:rPr>
              <a:t>clever</a:t>
            </a:r>
            <a:r>
              <a:rPr lang="en-US" sz="2800"/>
              <a:t>-</a:t>
            </a:r>
            <a:r>
              <a:rPr lang="en-US" sz="2800">
                <a:solidFill>
                  <a:srgbClr val="408000"/>
                </a:solidFill>
              </a:rPr>
              <a:t>sly</a:t>
            </a:r>
            <a:endParaRPr lang="en-US" sz="2800"/>
          </a:p>
          <a:p>
            <a:r>
              <a:rPr lang="en-US" sz="2800">
                <a:solidFill>
                  <a:srgbClr val="408000"/>
                </a:solidFill>
              </a:rPr>
              <a:t>cackle</a:t>
            </a:r>
            <a:r>
              <a:rPr lang="en-US" sz="2800"/>
              <a:t>-</a:t>
            </a:r>
            <a:r>
              <a:rPr lang="en-US" sz="2800">
                <a:solidFill>
                  <a:schemeClr val="accent2"/>
                </a:solidFill>
              </a:rPr>
              <a:t>giggle</a:t>
            </a:r>
            <a:endParaRPr lang="en-US" sz="2800"/>
          </a:p>
          <a:p>
            <a:r>
              <a:rPr lang="en-US" sz="2800">
                <a:solidFill>
                  <a:srgbClr val="408000"/>
                </a:solidFill>
              </a:rPr>
              <a:t>snob</a:t>
            </a:r>
            <a:r>
              <a:rPr lang="en-US" sz="2800"/>
              <a:t>-</a:t>
            </a:r>
            <a:r>
              <a:rPr lang="en-US" sz="2800">
                <a:solidFill>
                  <a:schemeClr val="accent2"/>
                </a:solidFill>
              </a:rPr>
              <a:t>cultured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Positive</a:t>
            </a:r>
            <a:r>
              <a:rPr lang="en-US" b="1"/>
              <a:t> or </a:t>
            </a:r>
            <a:r>
              <a:rPr lang="en-US" b="1">
                <a:solidFill>
                  <a:srgbClr val="408000"/>
                </a:solidFill>
              </a:rPr>
              <a:t>Negative</a:t>
            </a:r>
            <a:r>
              <a:rPr lang="en-US" b="1"/>
              <a:t>?</a:t>
            </a:r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419600" y="1981200"/>
            <a:ext cx="426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408000"/>
                </a:solidFill>
              </a:rPr>
              <a:t>cop</a:t>
            </a:r>
            <a:r>
              <a:rPr lang="en-US" sz="2800"/>
              <a:t>-</a:t>
            </a:r>
            <a:r>
              <a:rPr lang="en-US" sz="2800">
                <a:solidFill>
                  <a:schemeClr val="accent2"/>
                </a:solidFill>
              </a:rPr>
              <a:t>officer</a:t>
            </a:r>
            <a:endParaRPr lang="en-US" sz="28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408000"/>
                </a:solidFill>
              </a:rPr>
              <a:t>skinny</a:t>
            </a:r>
            <a:r>
              <a:rPr lang="en-US" sz="2800"/>
              <a:t>-</a:t>
            </a:r>
            <a:r>
              <a:rPr lang="en-US" sz="2800">
                <a:solidFill>
                  <a:schemeClr val="accent2"/>
                </a:solidFill>
              </a:rPr>
              <a:t>slender</a:t>
            </a:r>
            <a:endParaRPr lang="en-US" sz="28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</a:rPr>
              <a:t>statesman</a:t>
            </a:r>
            <a:r>
              <a:rPr lang="en-US" sz="2800"/>
              <a:t>-</a:t>
            </a:r>
            <a:r>
              <a:rPr lang="en-US" sz="2800">
                <a:solidFill>
                  <a:srgbClr val="408000"/>
                </a:solidFill>
              </a:rPr>
              <a:t>politician</a:t>
            </a:r>
            <a:endParaRPr lang="en-US" sz="28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</a:rPr>
              <a:t>smile</a:t>
            </a:r>
            <a:r>
              <a:rPr lang="en-US" sz="2800"/>
              <a:t>-</a:t>
            </a:r>
            <a:r>
              <a:rPr lang="en-US" sz="2800">
                <a:solidFill>
                  <a:srgbClr val="408000"/>
                </a:solidFill>
              </a:rPr>
              <a:t>smirk</a:t>
            </a:r>
            <a:endParaRPr lang="en-US" sz="28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408000"/>
                </a:solidFill>
              </a:rPr>
              <a:t>domineering</a:t>
            </a:r>
            <a:r>
              <a:rPr lang="en-US" sz="2800"/>
              <a:t>-</a:t>
            </a:r>
            <a:r>
              <a:rPr lang="en-US" sz="2800">
                <a:solidFill>
                  <a:schemeClr val="accent2"/>
                </a:solidFill>
              </a:rPr>
              <a:t>assertive</a:t>
            </a:r>
            <a:endParaRPr lang="en-US" sz="3200"/>
          </a:p>
          <a:p>
            <a:pPr marL="342900" indent="-342900" eaLnBrk="1" hangingPunct="1"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47244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8000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Negative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Positive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Over-weight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Not smart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Unattractive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Non-athletic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Self-focused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over 2,000 </a:t>
            </a:r>
            <a:r>
              <a:rPr lang="en-US" b="1" u="sng" dirty="0"/>
              <a:t>vagrants</a:t>
            </a:r>
            <a:r>
              <a:rPr lang="en-US" dirty="0"/>
              <a:t> in the city.</a:t>
            </a:r>
          </a:p>
          <a:p>
            <a:r>
              <a:rPr lang="en-US" dirty="0"/>
              <a:t>There are over 2,000 </a:t>
            </a:r>
            <a:r>
              <a:rPr lang="en-US" b="1" u="sng" dirty="0"/>
              <a:t>people with no fixed address</a:t>
            </a:r>
            <a:r>
              <a:rPr lang="en-US" dirty="0"/>
              <a:t> in the city.</a:t>
            </a:r>
          </a:p>
          <a:p>
            <a:r>
              <a:rPr lang="en-US" dirty="0"/>
              <a:t>There are over 2,000 </a:t>
            </a:r>
            <a:r>
              <a:rPr lang="en-US" b="1" u="sng" dirty="0"/>
              <a:t>homeless</a:t>
            </a:r>
            <a:r>
              <a:rPr lang="en-US" dirty="0"/>
              <a:t> in the city.</a:t>
            </a:r>
          </a:p>
          <a:p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 </a:t>
            </a:r>
            <a:r>
              <a:rPr lang="en-US" b="1" dirty="0"/>
              <a:t>the following: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media were swarming around the pileup on the expressway to capture every conceivable injury for the evening news.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journalists were on the scene at the expressway crash to document the incident for the evening news.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Photographers stood patiently along the walkway, awaiting the arrival of the Oscar nominees.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paparazzi lined the walkway anxiously poised to snap the Oscar nominees.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America's Midwest is often referred to as the heartland by Washington congressmen.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America's Midwest is often referred to as flyover country by DC politicos.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Separating grammatical denotation from connotation is important because while one might assume that a word’s denotation is fully intended, whether a word’s connotations are intended is much more difficult to determine. </a:t>
            </a:r>
          </a:p>
          <a:p>
            <a:r>
              <a:rPr lang="en-US" dirty="0" smtClean="0"/>
              <a:t>Connotations are often emotional in nature, and thus if they are intended, it may be for the purpose of swaying a person’s emotional reactions rather than the logical evaluation of an argument.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Connotation and denotation </a:t>
            </a:r>
            <a:r>
              <a:rPr lang="en-US" b="1" u="sng" dirty="0" smtClean="0"/>
              <a:t>are not two separate things.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They are two aspects/elements of a sign, and the connotative meanings of a word </a:t>
            </a:r>
            <a:r>
              <a:rPr lang="en-US" u="sng" dirty="0" smtClean="0"/>
              <a:t>exist together </a:t>
            </a:r>
            <a:r>
              <a:rPr lang="en-US" dirty="0" smtClean="0"/>
              <a:t>with the denotative meanings.</a:t>
            </a:r>
          </a:p>
          <a:p>
            <a:r>
              <a:rPr lang="en-US" b="1" dirty="0" smtClean="0"/>
              <a:t>Connotation</a:t>
            </a:r>
            <a:r>
              <a:rPr lang="en-US" dirty="0" smtClean="0"/>
              <a:t> = the various social overtones, cultural implications, or </a:t>
            </a:r>
            <a:r>
              <a:rPr lang="en-US" i="1" dirty="0" smtClean="0"/>
              <a:t>emotional meanings </a:t>
            </a:r>
            <a:r>
              <a:rPr lang="en-US" dirty="0" smtClean="0"/>
              <a:t>associated with a sign.</a:t>
            </a:r>
          </a:p>
          <a:p>
            <a:r>
              <a:rPr lang="en-US" b="1" dirty="0" smtClean="0"/>
              <a:t>Denotation</a:t>
            </a:r>
            <a:r>
              <a:rPr lang="en-US" dirty="0" smtClean="0"/>
              <a:t> =the explicit or referential meaning of a sign, the literal meaning of a word, the ‘</a:t>
            </a:r>
            <a:r>
              <a:rPr lang="en-US" i="1" dirty="0" smtClean="0"/>
              <a:t>dictionary definition</a:t>
            </a:r>
            <a:r>
              <a:rPr lang="en-US" dirty="0" smtClean="0"/>
              <a:t>.’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 INFO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28" charset="0"/>
              </a:rPr>
              <a:t>Consider the difference between these two words:</a:t>
            </a: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209800"/>
            <a:ext cx="8001000" cy="32766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r>
              <a:rPr lang="en-US" sz="3500" dirty="0" smtClean="0">
                <a:latin typeface="Times New Roman" pitchFamily="28" charset="0"/>
              </a:rPr>
              <a:t>House/Home </a:t>
            </a:r>
          </a:p>
          <a:p>
            <a:pPr lvl="1">
              <a:lnSpc>
                <a:spcPct val="90000"/>
              </a:lnSpc>
              <a:buNone/>
            </a:pPr>
            <a:endParaRPr lang="en-US" sz="3500" dirty="0" smtClean="0">
              <a:latin typeface="Times New Roman" pitchFamily="28" charset="0"/>
            </a:endParaRPr>
          </a:p>
          <a:p>
            <a:pPr lvl="1">
              <a:lnSpc>
                <a:spcPct val="90000"/>
              </a:lnSpc>
            </a:pPr>
            <a:r>
              <a:rPr lang="en-US" sz="3500" dirty="0" smtClean="0">
                <a:latin typeface="Times New Roman" pitchFamily="28" charset="0"/>
              </a:rPr>
              <a:t>Woman/Chick</a:t>
            </a:r>
          </a:p>
          <a:p>
            <a:pPr lvl="1">
              <a:lnSpc>
                <a:spcPct val="90000"/>
              </a:lnSpc>
              <a:buNone/>
            </a:pPr>
            <a:endParaRPr lang="en-US" sz="3500" dirty="0" smtClean="0">
              <a:latin typeface="Times New Roman" pitchFamily="28" charset="0"/>
            </a:endParaRPr>
          </a:p>
          <a:p>
            <a:pPr lvl="1">
              <a:lnSpc>
                <a:spcPct val="90000"/>
              </a:lnSpc>
            </a:pPr>
            <a:r>
              <a:rPr lang="en-US" sz="3500" dirty="0" smtClean="0">
                <a:latin typeface="Times New Roman" pitchFamily="28" charset="0"/>
              </a:rPr>
              <a:t>Kill/Murder</a:t>
            </a:r>
          </a:p>
          <a:p>
            <a:pPr lvl="1">
              <a:lnSpc>
                <a:spcPct val="90000"/>
              </a:lnSpc>
              <a:buNone/>
            </a:pPr>
            <a:endParaRPr lang="en-US" sz="3500" dirty="0" smtClean="0">
              <a:latin typeface="Times New Roman" pitchFamily="2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3500" dirty="0" smtClean="0">
                <a:latin typeface="Times New Roman" pitchFamily="28" charset="0"/>
              </a:rPr>
              <a:t> </a:t>
            </a:r>
            <a:endParaRPr lang="en-US" sz="3500" dirty="0">
              <a:latin typeface="Times New Roman" pitchFamily="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Joey Writes a Letter…</a:t>
            </a:r>
            <a:endParaRPr lang="en-US" dirty="0"/>
          </a:p>
        </p:txBody>
      </p:sp>
    </p:spTree>
    <p:controls>
      <p:control spid="3074" name="ShockwaveFlash1" r:id="rId2" imgW="7921714" imgH="464884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219200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Denotation</a:t>
            </a:r>
            <a:r>
              <a:rPr lang="en-US" b="1" dirty="0"/>
              <a:t> vs. </a:t>
            </a:r>
            <a:r>
              <a:rPr lang="en-US" b="1" dirty="0">
                <a:solidFill>
                  <a:srgbClr val="800000"/>
                </a:solidFill>
              </a:rPr>
              <a:t>Connotation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4059936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“Walk” means to move forward by placing one foot in front of the other.</a:t>
            </a:r>
            <a:endParaRPr lang="en-US" dirty="0"/>
          </a:p>
          <a:p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257800" y="2895600"/>
            <a:ext cx="3481387" cy="2973387"/>
          </a:xfrm>
          <a:noFill/>
          <a:ln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swaggered</a:t>
            </a: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strolled</a:t>
            </a: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lumbered along</a:t>
            </a:r>
          </a:p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skipped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word in each pair below has the more favorable connotation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59936" cy="3733800"/>
          </a:xfrm>
        </p:spPr>
        <p:txBody>
          <a:bodyPr/>
          <a:lstStyle/>
          <a:p>
            <a:r>
              <a:rPr lang="en-US" b="1" dirty="0" smtClean="0"/>
              <a:t>thrifty-penny-pinching</a:t>
            </a:r>
          </a:p>
          <a:p>
            <a:r>
              <a:rPr lang="en-US" b="1" dirty="0" smtClean="0"/>
              <a:t>pushy-aggressive</a:t>
            </a:r>
          </a:p>
          <a:p>
            <a:r>
              <a:rPr lang="en-US" b="1" dirty="0" smtClean="0"/>
              <a:t>politician-statesman</a:t>
            </a:r>
          </a:p>
          <a:p>
            <a:r>
              <a:rPr lang="en-US" b="1" dirty="0" smtClean="0"/>
              <a:t>chef-cook</a:t>
            </a:r>
          </a:p>
          <a:p>
            <a:r>
              <a:rPr lang="en-US" b="1" dirty="0" smtClean="0"/>
              <a:t>slender-skinny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200400"/>
            <a:ext cx="2819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800000"/>
                </a:solidFill>
                <a:latin typeface="Times New Roman" pitchFamily="28" charset="0"/>
              </a:rPr>
              <a:t>Connotation can depend on the person who hears the word.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Language is continually changing…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1524000"/>
            <a:ext cx="8174736" cy="4572000"/>
          </a:xfrm>
        </p:spPr>
        <p:txBody>
          <a:bodyPr/>
          <a:lstStyle/>
          <a:p>
            <a:r>
              <a:rPr lang="en-US" dirty="0" smtClean="0"/>
              <a:t>Gangsters and thugs= criminals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During the Depression       Irish, </a:t>
            </a:r>
          </a:p>
          <a:p>
            <a:pPr>
              <a:buNone/>
            </a:pPr>
            <a:r>
              <a:rPr lang="en-US" dirty="0" smtClean="0"/>
              <a:t>	Italian, or other European </a:t>
            </a:r>
          </a:p>
          <a:p>
            <a:pPr>
              <a:buNone/>
            </a:pPr>
            <a:r>
              <a:rPr lang="en-US" dirty="0" smtClean="0"/>
              <a:t>	immigrants associated with the mob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Today        African-American rap artists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743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464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ng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990600"/>
            <a:ext cx="3137603" cy="2024062"/>
          </a:xfrm>
          <a:prstGeom prst="rect">
            <a:avLst/>
          </a:prstGeom>
        </p:spPr>
      </p:pic>
      <p:pic>
        <p:nvPicPr>
          <p:cNvPr id="11" name="Picture 10" descr="tupac-thug-life-49009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200400"/>
            <a:ext cx="2153069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these words have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positive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sz="3600" b="1" dirty="0">
                <a:solidFill>
                  <a:srgbClr val="4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connotations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for “drink”?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dirty="0"/>
              <a:t>guzzle</a:t>
            </a:r>
          </a:p>
          <a:p>
            <a:r>
              <a:rPr lang="en-US" dirty="0" smtClean="0"/>
              <a:t>Slurp</a:t>
            </a:r>
            <a:endParaRPr lang="en-US" dirty="0"/>
          </a:p>
          <a:p>
            <a:r>
              <a:rPr lang="en-US" dirty="0" smtClean="0"/>
              <a:t>Indulge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2133600"/>
            <a:ext cx="2667000" cy="4114800"/>
          </a:xfrm>
        </p:spPr>
        <p:txBody>
          <a:bodyPr/>
          <a:lstStyle/>
          <a:p>
            <a:r>
              <a:rPr lang="en-US" dirty="0" smtClean="0"/>
              <a:t>sip</a:t>
            </a:r>
            <a:endParaRPr lang="en-US" dirty="0"/>
          </a:p>
          <a:p>
            <a:r>
              <a:rPr lang="en-US" dirty="0"/>
              <a:t>lap</a:t>
            </a:r>
          </a:p>
          <a:p>
            <a:r>
              <a:rPr lang="en-US" dirty="0"/>
              <a:t>down</a:t>
            </a:r>
          </a:p>
          <a:p>
            <a:endParaRPr lang="en-US" dirty="0"/>
          </a:p>
        </p:txBody>
      </p:sp>
      <p:pic>
        <p:nvPicPr>
          <p:cNvPr id="12293" name="Picture 5" descr="MARRI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905000"/>
            <a:ext cx="2706688" cy="41148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New Team Names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057400"/>
            <a:ext cx="2514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Poodles</a:t>
            </a:r>
          </a:p>
          <a:p>
            <a:pPr>
              <a:lnSpc>
                <a:spcPct val="90000"/>
              </a:lnSpc>
            </a:pPr>
            <a:r>
              <a:rPr lang="en-US" sz="2800"/>
              <a:t>Snakes</a:t>
            </a:r>
          </a:p>
          <a:p>
            <a:pPr>
              <a:lnSpc>
                <a:spcPct val="90000"/>
              </a:lnSpc>
            </a:pPr>
            <a:r>
              <a:rPr lang="en-US" sz="2800"/>
              <a:t>Maggots</a:t>
            </a:r>
          </a:p>
          <a:p>
            <a:pPr>
              <a:lnSpc>
                <a:spcPct val="90000"/>
              </a:lnSpc>
            </a:pPr>
            <a:r>
              <a:rPr lang="en-US" sz="2800"/>
              <a:t>Hippos</a:t>
            </a:r>
          </a:p>
          <a:p>
            <a:pPr>
              <a:lnSpc>
                <a:spcPct val="90000"/>
              </a:lnSpc>
            </a:pPr>
            <a:r>
              <a:rPr lang="en-US" sz="2800"/>
              <a:t>Gazelles</a:t>
            </a:r>
          </a:p>
          <a:p>
            <a:pPr>
              <a:lnSpc>
                <a:spcPct val="90000"/>
              </a:lnSpc>
            </a:pPr>
            <a:r>
              <a:rPr lang="en-US" sz="2800"/>
              <a:t>Meteors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953000" y="2057400"/>
            <a:ext cx="2438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Sleepers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Zeniths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Toads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Snails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Spikes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Sloths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1638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434</TotalTime>
  <Words>465</Words>
  <Application>Microsoft Office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Connotations vs. Denotations</vt:lpstr>
      <vt:lpstr>IMPORTANT  INFO</vt:lpstr>
      <vt:lpstr>Consider the difference between these two words:</vt:lpstr>
      <vt:lpstr>Joey Writes a Letter…</vt:lpstr>
      <vt:lpstr>Denotation vs. Connotation</vt:lpstr>
      <vt:lpstr>Which word in each pair below has the more favorable connotation to you?</vt:lpstr>
      <vt:lpstr>Language is continually changing…</vt:lpstr>
      <vt:lpstr>Do these words have positive or negative connotations for “drink”?</vt:lpstr>
      <vt:lpstr>New Team Names</vt:lpstr>
      <vt:lpstr>Slide 10</vt:lpstr>
      <vt:lpstr>Positive or Negative?</vt:lpstr>
      <vt:lpstr>Positive or Negative?</vt:lpstr>
      <vt:lpstr>Slide 13</vt:lpstr>
      <vt:lpstr>Consider the following:</vt:lpstr>
      <vt:lpstr>What’s the Difference?</vt:lpstr>
      <vt:lpstr>Slide 16</vt:lpstr>
      <vt:lpstr>Slide 17</vt:lpstr>
      <vt:lpstr>What’s the POINT?</vt:lpstr>
    </vt:vector>
  </TitlesOfParts>
  <Company>Kevin Cameron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Connotations vs. Denotations</dc:title>
  <dc:creator>Kevin Cameron</dc:creator>
  <cp:lastModifiedBy>sar2068452</cp:lastModifiedBy>
  <cp:revision>23</cp:revision>
  <dcterms:created xsi:type="dcterms:W3CDTF">2010-06-04T18:21:18Z</dcterms:created>
  <dcterms:modified xsi:type="dcterms:W3CDTF">2013-11-12T20:05:12Z</dcterms:modified>
</cp:coreProperties>
</file>