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handoutMasterIdLst>
    <p:handoutMasterId r:id="rId17"/>
  </p:handoutMasterIdLst>
  <p:sldIdLst>
    <p:sldId id="256" r:id="rId2"/>
    <p:sldId id="257" r:id="rId3"/>
    <p:sldId id="259" r:id="rId4"/>
    <p:sldId id="268" r:id="rId5"/>
    <p:sldId id="265" r:id="rId6"/>
    <p:sldId id="260" r:id="rId7"/>
    <p:sldId id="272" r:id="rId8"/>
    <p:sldId id="269" r:id="rId9"/>
    <p:sldId id="273" r:id="rId10"/>
    <p:sldId id="270" r:id="rId11"/>
    <p:sldId id="274" r:id="rId12"/>
    <p:sldId id="266" r:id="rId13"/>
    <p:sldId id="275"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502" autoAdjust="0"/>
  </p:normalViewPr>
  <p:slideViewPr>
    <p:cSldViewPr>
      <p:cViewPr>
        <p:scale>
          <a:sx n="62" d="100"/>
          <a:sy n="62" d="100"/>
        </p:scale>
        <p:origin x="-1380" y="17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A6D654-AD72-2349-8C44-B3EB519182E8}" type="datetimeFigureOut">
              <a:rPr lang="en-US" smtClean="0"/>
              <a:t>5/22/2015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CB1E288-AC6A-784F-A7A7-D169248ACEED}" type="slidenum">
              <a:rPr lang="en-US" smtClean="0"/>
              <a:t>‹#›</a:t>
            </a:fld>
            <a:endParaRPr lang="en-US"/>
          </a:p>
        </p:txBody>
      </p:sp>
    </p:spTree>
    <p:extLst>
      <p:ext uri="{BB962C8B-B14F-4D97-AF65-F5344CB8AC3E}">
        <p14:creationId xmlns:p14="http://schemas.microsoft.com/office/powerpoint/2010/main" val="42755033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598A83-BB49-45D9-B889-EF057ED49749}" type="datetimeFigureOut">
              <a:rPr lang="en-US" smtClean="0"/>
              <a:t>5/22/2015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157094-5256-427F-BAC0-0166429DD710}" type="slidenum">
              <a:rPr lang="en-US" smtClean="0"/>
              <a:t>‹#›</a:t>
            </a:fld>
            <a:endParaRPr lang="en-US"/>
          </a:p>
        </p:txBody>
      </p:sp>
    </p:spTree>
    <p:extLst>
      <p:ext uri="{BB962C8B-B14F-4D97-AF65-F5344CB8AC3E}">
        <p14:creationId xmlns:p14="http://schemas.microsoft.com/office/powerpoint/2010/main" val="1979599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29B90CCC-E7A9-4D8C-B09D-9B04E9F792FA}" type="slidenum">
              <a:rPr lang="en-US" b="0">
                <a:latin typeface="Times New Roman" charset="0"/>
              </a:rPr>
              <a:pPr/>
              <a:t>4</a:t>
            </a:fld>
            <a:endParaRPr lang="en-US" b="0">
              <a:latin typeface="Times New Roman"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86E1C2-08DE-4514-B33E-D1AB088E5239}" type="slidenum">
              <a:rPr lang="en-US" smtClean="0"/>
              <a:t>5</a:t>
            </a:fld>
            <a:endParaRPr lang="en-US"/>
          </a:p>
        </p:txBody>
      </p:sp>
    </p:spTree>
    <p:extLst>
      <p:ext uri="{BB962C8B-B14F-4D97-AF65-F5344CB8AC3E}">
        <p14:creationId xmlns:p14="http://schemas.microsoft.com/office/powerpoint/2010/main" val="3556027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D77FB9CC-EB90-42EA-819C-36DDBEAABC0A}" type="slidenum">
              <a:rPr lang="en-US" b="0">
                <a:latin typeface="Times New Roman" charset="0"/>
              </a:rPr>
              <a:pPr/>
              <a:t>6</a:t>
            </a:fld>
            <a:endParaRPr lang="en-US" b="0">
              <a:latin typeface="Times New Roman"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b="1"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D77FB9CC-EB90-42EA-819C-36DDBEAABC0A}" type="slidenum">
              <a:rPr lang="en-US" b="0">
                <a:latin typeface="Times New Roman" charset="0"/>
              </a:rPr>
              <a:pPr/>
              <a:t>7</a:t>
            </a:fld>
            <a:endParaRPr lang="en-US" b="0">
              <a:latin typeface="Times New Roman"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b="1"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29C5B6A-6D98-4090-9CC1-6DA820170304}" type="datetimeFigureOut">
              <a:rPr lang="en-US" smtClean="0"/>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6DCF2-A10C-4C20-9409-F424D4A4AE18}"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9C5B6A-6D98-4090-9CC1-6DA820170304}" type="datetimeFigureOut">
              <a:rPr lang="en-US" smtClean="0"/>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6DCF2-A10C-4C20-9409-F424D4A4AE1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9C5B6A-6D98-4090-9CC1-6DA820170304}" type="datetimeFigureOut">
              <a:rPr lang="en-US" smtClean="0"/>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6DCF2-A10C-4C20-9409-F424D4A4AE1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9C5B6A-6D98-4090-9CC1-6DA820170304}" type="datetimeFigureOut">
              <a:rPr lang="en-US" smtClean="0"/>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6DCF2-A10C-4C20-9409-F424D4A4AE1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9C5B6A-6D98-4090-9CC1-6DA820170304}" type="datetimeFigureOut">
              <a:rPr lang="en-US" smtClean="0"/>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6DCF2-A10C-4C20-9409-F424D4A4AE18}"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29C5B6A-6D98-4090-9CC1-6DA820170304}" type="datetimeFigureOut">
              <a:rPr lang="en-US" smtClean="0"/>
              <a:t>5/22/2015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96DCF2-A10C-4C20-9409-F424D4A4AE1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29C5B6A-6D98-4090-9CC1-6DA820170304}" type="datetimeFigureOut">
              <a:rPr lang="en-US" smtClean="0"/>
              <a:t>5/22/2015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96DCF2-A10C-4C20-9409-F424D4A4AE18}"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9C5B6A-6D98-4090-9CC1-6DA820170304}" type="datetimeFigureOut">
              <a:rPr lang="en-US" smtClean="0"/>
              <a:t>5/22/2015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96DCF2-A10C-4C20-9409-F424D4A4AE1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9C5B6A-6D98-4090-9CC1-6DA820170304}" type="datetimeFigureOut">
              <a:rPr lang="en-US" smtClean="0"/>
              <a:t>5/22/2015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96DCF2-A10C-4C20-9409-F424D4A4AE1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9C5B6A-6D98-4090-9CC1-6DA820170304}" type="datetimeFigureOut">
              <a:rPr lang="en-US" smtClean="0"/>
              <a:t>5/22/2015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96DCF2-A10C-4C20-9409-F424D4A4AE18}"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9C5B6A-6D98-4090-9CC1-6DA820170304}" type="datetimeFigureOut">
              <a:rPr lang="en-US" smtClean="0"/>
              <a:t>5/22/2015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96DCF2-A10C-4C20-9409-F424D4A4AE1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229C5B6A-6D98-4090-9CC1-6DA820170304}" type="datetimeFigureOut">
              <a:rPr lang="en-US" smtClean="0"/>
              <a:t>5/22/2015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496DCF2-A10C-4C20-9409-F424D4A4AE1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Reading 091</a:t>
            </a:r>
            <a:endParaRPr lang="en-US" dirty="0"/>
          </a:p>
        </p:txBody>
      </p:sp>
      <p:sp>
        <p:nvSpPr>
          <p:cNvPr id="3" name="Subtitle 2"/>
          <p:cNvSpPr>
            <a:spLocks noGrp="1"/>
          </p:cNvSpPr>
          <p:nvPr>
            <p:ph type="subTitle" idx="1"/>
          </p:nvPr>
        </p:nvSpPr>
        <p:spPr>
          <a:xfrm>
            <a:off x="685800" y="3505200"/>
            <a:ext cx="6400800" cy="914400"/>
          </a:xfrm>
        </p:spPr>
        <p:txBody>
          <a:bodyPr/>
          <a:lstStyle/>
          <a:p>
            <a:r>
              <a:rPr lang="en-US" dirty="0" smtClean="0"/>
              <a:t>External </a:t>
            </a:r>
            <a:r>
              <a:rPr lang="en-US" dirty="0" smtClean="0"/>
              <a:t>Textbook </a:t>
            </a:r>
            <a:r>
              <a:rPr lang="en-US" dirty="0" smtClean="0"/>
              <a:t>Features</a:t>
            </a:r>
          </a:p>
          <a:p>
            <a:r>
              <a:rPr lang="en-US" dirty="0" smtClean="0"/>
              <a:t>Textbook Analysis Project/Paper</a:t>
            </a:r>
            <a:endParaRPr lang="en-US" dirty="0" smtClean="0"/>
          </a:p>
          <a:p>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4876800"/>
            <a:ext cx="7893491" cy="946199"/>
          </a:xfrm>
          <a:prstGeom prst="rect">
            <a:avLst/>
          </a:prstGeom>
        </p:spPr>
      </p:pic>
    </p:spTree>
    <p:extLst>
      <p:ext uri="{BB962C8B-B14F-4D97-AF65-F5344CB8AC3E}">
        <p14:creationId xmlns:p14="http://schemas.microsoft.com/office/powerpoint/2010/main" val="678379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Consistent External Features within Chapters that Facilitate Reading and Learning</a:t>
            </a:r>
            <a:endParaRPr lang="en-US" sz="3200" dirty="0"/>
          </a:p>
        </p:txBody>
      </p:sp>
      <p:sp>
        <p:nvSpPr>
          <p:cNvPr id="3" name="Content Placeholder 2"/>
          <p:cNvSpPr>
            <a:spLocks noGrp="1"/>
          </p:cNvSpPr>
          <p:nvPr>
            <p:ph sz="half" idx="1"/>
          </p:nvPr>
        </p:nvSpPr>
        <p:spPr>
          <a:xfrm>
            <a:off x="4572000" y="1676400"/>
            <a:ext cx="4038600" cy="4718304"/>
          </a:xfrm>
          <a:ln>
            <a:solidFill>
              <a:schemeClr val="tx1"/>
            </a:solidFill>
          </a:ln>
        </p:spPr>
        <p:txBody>
          <a:bodyPr>
            <a:normAutofit fontScale="92500" lnSpcReduction="20000"/>
          </a:bodyPr>
          <a:lstStyle/>
          <a:p>
            <a:r>
              <a:rPr lang="en-US" dirty="0" smtClean="0"/>
              <a:t>Chapter Analysis</a:t>
            </a:r>
          </a:p>
          <a:p>
            <a:r>
              <a:rPr lang="en-US" dirty="0" smtClean="0"/>
              <a:t>How do the external text features organize the chapter?</a:t>
            </a:r>
          </a:p>
          <a:p>
            <a:r>
              <a:rPr lang="en-US" dirty="0" smtClean="0"/>
              <a:t>Explain how that facilitates your reading.</a:t>
            </a:r>
            <a:endParaRPr lang="en-US" dirty="0"/>
          </a:p>
        </p:txBody>
      </p:sp>
      <p:sp>
        <p:nvSpPr>
          <p:cNvPr id="4" name="Content Placeholder 3"/>
          <p:cNvSpPr>
            <a:spLocks noGrp="1"/>
          </p:cNvSpPr>
          <p:nvPr>
            <p:ph sz="half" idx="2"/>
          </p:nvPr>
        </p:nvSpPr>
        <p:spPr>
          <a:xfrm>
            <a:off x="381000" y="1676400"/>
            <a:ext cx="4038600" cy="4718304"/>
          </a:xfrm>
          <a:ln>
            <a:solidFill>
              <a:schemeClr val="tx1"/>
            </a:solidFill>
          </a:ln>
        </p:spPr>
        <p:txBody>
          <a:bodyPr>
            <a:normAutofit fontScale="92500" lnSpcReduction="20000"/>
          </a:bodyPr>
          <a:lstStyle/>
          <a:p>
            <a:r>
              <a:rPr lang="en-US" dirty="0"/>
              <a:t>Headings</a:t>
            </a:r>
          </a:p>
          <a:p>
            <a:r>
              <a:rPr lang="en-US" dirty="0"/>
              <a:t>Subheadings</a:t>
            </a:r>
          </a:p>
          <a:p>
            <a:r>
              <a:rPr lang="en-US" dirty="0"/>
              <a:t>Questions</a:t>
            </a:r>
          </a:p>
          <a:p>
            <a:r>
              <a:rPr lang="en-US" dirty="0"/>
              <a:t>Summaries</a:t>
            </a:r>
          </a:p>
          <a:p>
            <a:r>
              <a:rPr lang="en-US" dirty="0"/>
              <a:t>Auxiliary content such as additional text boxes, maps, online links, quotations from the text or elsewhere, images, charts, diagrams, etc.</a:t>
            </a:r>
          </a:p>
          <a:p>
            <a:r>
              <a:rPr lang="en-US" dirty="0"/>
              <a:t>References</a:t>
            </a:r>
          </a:p>
          <a:p>
            <a:r>
              <a:rPr lang="en-US" dirty="0"/>
              <a:t>You probably can find others!</a:t>
            </a:r>
          </a:p>
          <a:p>
            <a:endParaRPr lang="en-US" dirty="0"/>
          </a:p>
        </p:txBody>
      </p:sp>
    </p:spTree>
    <p:extLst>
      <p:ext uri="{BB962C8B-B14F-4D97-AF65-F5344CB8AC3E}">
        <p14:creationId xmlns:p14="http://schemas.microsoft.com/office/powerpoint/2010/main" val="1986500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accent5">
                    <a:lumMod val="75000"/>
                  </a:schemeClr>
                </a:solidFill>
              </a:rPr>
              <a:t>External Text Features within Chapters</a:t>
            </a:r>
            <a:r>
              <a:rPr lang="en-US" dirty="0" smtClean="0"/>
              <a:t/>
            </a:r>
            <a:br>
              <a:rPr lang="en-US" dirty="0" smtClean="0"/>
            </a:br>
            <a:r>
              <a:rPr lang="en-US" dirty="0" smtClean="0"/>
              <a:t>(Try for 8-10!)</a:t>
            </a:r>
            <a:endParaRPr lang="en-US" dirty="0"/>
          </a:p>
        </p:txBody>
      </p:sp>
      <p:graphicFrame>
        <p:nvGraphicFramePr>
          <p:cNvPr id="10" name="Content Placeholder 9"/>
          <p:cNvGraphicFramePr>
            <a:graphicFrameLocks noGrp="1"/>
          </p:cNvGraphicFramePr>
          <p:nvPr>
            <p:ph sz="half" idx="1"/>
            <p:extLst>
              <p:ext uri="{D42A27DB-BD31-4B8C-83A1-F6EECF244321}">
                <p14:modId xmlns:p14="http://schemas.microsoft.com/office/powerpoint/2010/main" val="10547670"/>
              </p:ext>
            </p:extLst>
          </p:nvPr>
        </p:nvGraphicFramePr>
        <p:xfrm>
          <a:off x="457200" y="1673225"/>
          <a:ext cx="8229600" cy="4766470"/>
        </p:xfrm>
        <a:graphic>
          <a:graphicData uri="http://schemas.openxmlformats.org/drawingml/2006/table">
            <a:tbl>
              <a:tblPr firstRow="1" bandRow="1">
                <a:tableStyleId>{5C22544A-7EE6-4342-B048-85BDC9FD1C3A}</a:tableStyleId>
              </a:tblPr>
              <a:tblGrid>
                <a:gridCol w="4114800"/>
                <a:gridCol w="4114800"/>
              </a:tblGrid>
              <a:tr h="476647">
                <a:tc>
                  <a:txBody>
                    <a:bodyPr/>
                    <a:lstStyle/>
                    <a:p>
                      <a:r>
                        <a:rPr lang="en-US" dirty="0" smtClean="0"/>
                        <a:t>Feature</a:t>
                      </a:r>
                      <a:endParaRPr lang="en-US" dirty="0"/>
                    </a:p>
                  </a:txBody>
                  <a:tcPr marL="93913" marR="93913"/>
                </a:tc>
                <a:tc>
                  <a:txBody>
                    <a:bodyPr/>
                    <a:lstStyle/>
                    <a:p>
                      <a:r>
                        <a:rPr lang="en-US" dirty="0" smtClean="0"/>
                        <a:t>Purpose*</a:t>
                      </a:r>
                      <a:endParaRPr lang="en-US" dirty="0"/>
                    </a:p>
                  </a:txBody>
                  <a:tcPr marL="93913" marR="93913"/>
                </a:tc>
              </a:tr>
              <a:tr h="476647">
                <a:tc>
                  <a:txBody>
                    <a:bodyPr/>
                    <a:lstStyle/>
                    <a:p>
                      <a:endParaRPr lang="en-US" dirty="0"/>
                    </a:p>
                  </a:txBody>
                  <a:tcPr marL="93913" marR="93913"/>
                </a:tc>
                <a:tc>
                  <a:txBody>
                    <a:bodyPr/>
                    <a:lstStyle/>
                    <a:p>
                      <a:endParaRPr lang="en-US" dirty="0"/>
                    </a:p>
                  </a:txBody>
                  <a:tcPr marL="93913" marR="93913"/>
                </a:tc>
              </a:tr>
              <a:tr h="476647">
                <a:tc>
                  <a:txBody>
                    <a:bodyPr/>
                    <a:lstStyle/>
                    <a:p>
                      <a:endParaRPr lang="en-US"/>
                    </a:p>
                  </a:txBody>
                  <a:tcPr marL="93913" marR="93913"/>
                </a:tc>
                <a:tc>
                  <a:txBody>
                    <a:bodyPr/>
                    <a:lstStyle/>
                    <a:p>
                      <a:endParaRPr lang="en-US"/>
                    </a:p>
                  </a:txBody>
                  <a:tcPr marL="93913" marR="93913"/>
                </a:tc>
              </a:tr>
              <a:tr h="476647">
                <a:tc>
                  <a:txBody>
                    <a:bodyPr/>
                    <a:lstStyle/>
                    <a:p>
                      <a:endParaRPr lang="en-US" dirty="0"/>
                    </a:p>
                  </a:txBody>
                  <a:tcPr marL="93913" marR="93913"/>
                </a:tc>
                <a:tc>
                  <a:txBody>
                    <a:bodyPr/>
                    <a:lstStyle/>
                    <a:p>
                      <a:endParaRPr lang="en-US" dirty="0"/>
                    </a:p>
                  </a:txBody>
                  <a:tcPr marL="93913" marR="93913"/>
                </a:tc>
              </a:tr>
              <a:tr h="476647">
                <a:tc>
                  <a:txBody>
                    <a:bodyPr/>
                    <a:lstStyle/>
                    <a:p>
                      <a:endParaRPr lang="en-US"/>
                    </a:p>
                  </a:txBody>
                  <a:tcPr marL="93913" marR="93913"/>
                </a:tc>
                <a:tc>
                  <a:txBody>
                    <a:bodyPr/>
                    <a:lstStyle/>
                    <a:p>
                      <a:endParaRPr lang="en-US" dirty="0"/>
                    </a:p>
                  </a:txBody>
                  <a:tcPr marL="93913" marR="93913"/>
                </a:tc>
              </a:tr>
              <a:tr h="476647">
                <a:tc>
                  <a:txBody>
                    <a:bodyPr/>
                    <a:lstStyle/>
                    <a:p>
                      <a:endParaRPr lang="en-US"/>
                    </a:p>
                  </a:txBody>
                  <a:tcPr marL="93913" marR="93913"/>
                </a:tc>
                <a:tc>
                  <a:txBody>
                    <a:bodyPr/>
                    <a:lstStyle/>
                    <a:p>
                      <a:endParaRPr lang="en-US"/>
                    </a:p>
                  </a:txBody>
                  <a:tcPr marL="93913" marR="93913"/>
                </a:tc>
              </a:tr>
              <a:tr h="476647">
                <a:tc>
                  <a:txBody>
                    <a:bodyPr/>
                    <a:lstStyle/>
                    <a:p>
                      <a:endParaRPr lang="en-US"/>
                    </a:p>
                  </a:txBody>
                  <a:tcPr marL="93913" marR="93913"/>
                </a:tc>
                <a:tc>
                  <a:txBody>
                    <a:bodyPr/>
                    <a:lstStyle/>
                    <a:p>
                      <a:endParaRPr lang="en-US" dirty="0"/>
                    </a:p>
                  </a:txBody>
                  <a:tcPr marL="93913" marR="93913"/>
                </a:tc>
              </a:tr>
              <a:tr h="476647">
                <a:tc>
                  <a:txBody>
                    <a:bodyPr/>
                    <a:lstStyle/>
                    <a:p>
                      <a:endParaRPr lang="en-US" dirty="0"/>
                    </a:p>
                  </a:txBody>
                  <a:tcPr marL="93913" marR="93913"/>
                </a:tc>
                <a:tc>
                  <a:txBody>
                    <a:bodyPr/>
                    <a:lstStyle/>
                    <a:p>
                      <a:endParaRPr lang="en-US" dirty="0"/>
                    </a:p>
                  </a:txBody>
                  <a:tcPr marL="93913" marR="93913"/>
                </a:tc>
              </a:tr>
              <a:tr h="476647">
                <a:tc>
                  <a:txBody>
                    <a:bodyPr/>
                    <a:lstStyle/>
                    <a:p>
                      <a:endParaRPr lang="en-US" dirty="0"/>
                    </a:p>
                  </a:txBody>
                  <a:tcPr marL="93913" marR="93913"/>
                </a:tc>
                <a:tc>
                  <a:txBody>
                    <a:bodyPr/>
                    <a:lstStyle/>
                    <a:p>
                      <a:endParaRPr lang="en-US" dirty="0"/>
                    </a:p>
                  </a:txBody>
                  <a:tcPr marL="93913" marR="93913"/>
                </a:tc>
              </a:tr>
              <a:tr h="476647">
                <a:tc>
                  <a:txBody>
                    <a:bodyPr/>
                    <a:lstStyle/>
                    <a:p>
                      <a:endParaRPr lang="en-US" dirty="0"/>
                    </a:p>
                  </a:txBody>
                  <a:tcPr marL="93913" marR="93913"/>
                </a:tc>
                <a:tc>
                  <a:txBody>
                    <a:bodyPr/>
                    <a:lstStyle/>
                    <a:p>
                      <a:endParaRPr lang="en-US" dirty="0"/>
                    </a:p>
                  </a:txBody>
                  <a:tcPr marL="93913" marR="93913"/>
                </a:tc>
              </a:tr>
            </a:tbl>
          </a:graphicData>
        </a:graphic>
      </p:graphicFrame>
      <p:sp>
        <p:nvSpPr>
          <p:cNvPr id="11" name="TextBox 10"/>
          <p:cNvSpPr txBox="1"/>
          <p:nvPr/>
        </p:nvSpPr>
        <p:spPr>
          <a:xfrm>
            <a:off x="762000" y="6488668"/>
            <a:ext cx="7814960" cy="369332"/>
          </a:xfrm>
          <a:prstGeom prst="rect">
            <a:avLst/>
          </a:prstGeom>
          <a:noFill/>
        </p:spPr>
        <p:txBody>
          <a:bodyPr wrap="none" rtlCol="0">
            <a:spAutoFit/>
          </a:bodyPr>
          <a:lstStyle/>
          <a:p>
            <a:r>
              <a:rPr lang="en-US" dirty="0" smtClean="0"/>
              <a:t>*How does this feature help me read, comprehend, and learn the material?</a:t>
            </a:r>
            <a:endParaRPr lang="en-US" dirty="0"/>
          </a:p>
        </p:txBody>
      </p:sp>
    </p:spTree>
    <p:extLst>
      <p:ext uri="{BB962C8B-B14F-4D97-AF65-F5344CB8AC3E}">
        <p14:creationId xmlns:p14="http://schemas.microsoft.com/office/powerpoint/2010/main" val="1181689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rmAutofit/>
          </a:bodyPr>
          <a:lstStyle/>
          <a:p>
            <a:r>
              <a:rPr lang="en-US" dirty="0" smtClean="0">
                <a:solidFill>
                  <a:schemeClr val="accent5">
                    <a:lumMod val="75000"/>
                  </a:schemeClr>
                </a:solidFill>
              </a:rPr>
              <a:t>Here’s the textbook project outline:</a:t>
            </a:r>
            <a:endParaRPr lang="en-US" dirty="0">
              <a:solidFill>
                <a:schemeClr val="accent5">
                  <a:lumMod val="75000"/>
                </a:schemeClr>
              </a:solidFill>
            </a:endParaRPr>
          </a:p>
        </p:txBody>
      </p:sp>
      <p:sp>
        <p:nvSpPr>
          <p:cNvPr id="3" name="Content Placeholder 2"/>
          <p:cNvSpPr>
            <a:spLocks noGrp="1"/>
          </p:cNvSpPr>
          <p:nvPr>
            <p:ph idx="1"/>
          </p:nvPr>
        </p:nvSpPr>
        <p:spPr>
          <a:xfrm>
            <a:off x="457200" y="1371600"/>
            <a:ext cx="8229600" cy="4525963"/>
          </a:xfrm>
          <a:solidFill>
            <a:schemeClr val="bg1"/>
          </a:solidFill>
          <a:ln w="38100">
            <a:solidFill>
              <a:srgbClr val="7030A0"/>
            </a:solidFill>
          </a:ln>
        </p:spPr>
        <p:txBody>
          <a:bodyPr>
            <a:normAutofit fontScale="92500" lnSpcReduction="10000"/>
          </a:bodyPr>
          <a:lstStyle/>
          <a:p>
            <a:pPr marL="514350" indent="-514350">
              <a:buFont typeface="+mj-lt"/>
              <a:buAutoNum type="arabicPeriod"/>
            </a:pPr>
            <a:r>
              <a:rPr lang="en-US" dirty="0" smtClean="0"/>
              <a:t>Introduce the textbook to your fellow student and </a:t>
            </a:r>
            <a:r>
              <a:rPr lang="en-US" b="1" dirty="0" smtClean="0">
                <a:solidFill>
                  <a:srgbClr val="C00000"/>
                </a:solidFill>
              </a:rPr>
              <a:t>give a rationale</a:t>
            </a:r>
            <a:r>
              <a:rPr lang="en-US" b="1" dirty="0" smtClean="0">
                <a:solidFill>
                  <a:srgbClr val="FF33CC"/>
                </a:solidFill>
              </a:rPr>
              <a:t> </a:t>
            </a:r>
            <a:r>
              <a:rPr lang="en-US" dirty="0" smtClean="0"/>
              <a:t>for using the textbook to </a:t>
            </a:r>
            <a:r>
              <a:rPr lang="en-US" b="1" dirty="0" smtClean="0">
                <a:solidFill>
                  <a:srgbClr val="C00000"/>
                </a:solidFill>
              </a:rPr>
              <a:t>actively engage </a:t>
            </a:r>
            <a:r>
              <a:rPr lang="en-US" dirty="0" smtClean="0"/>
              <a:t>with related course content.</a:t>
            </a:r>
          </a:p>
          <a:p>
            <a:pPr marL="514350" indent="-514350">
              <a:buFont typeface="+mj-lt"/>
              <a:buAutoNum type="arabicPeriod"/>
            </a:pPr>
            <a:r>
              <a:rPr lang="en-US" dirty="0" smtClean="0"/>
              <a:t>Explain the </a:t>
            </a:r>
            <a:r>
              <a:rPr lang="en-US" b="1" dirty="0" smtClean="0">
                <a:solidFill>
                  <a:srgbClr val="C00000"/>
                </a:solidFill>
              </a:rPr>
              <a:t>external structures </a:t>
            </a:r>
            <a:r>
              <a:rPr lang="en-US" dirty="0" smtClean="0"/>
              <a:t>of the textbook (not within the chapters) and </a:t>
            </a:r>
            <a:r>
              <a:rPr lang="en-US" dirty="0" smtClean="0">
                <a:solidFill>
                  <a:srgbClr val="C00000"/>
                </a:solidFill>
              </a:rPr>
              <a:t>how they support learning of the material. </a:t>
            </a:r>
            <a:r>
              <a:rPr lang="en-US" dirty="0" smtClean="0"/>
              <a:t>Be very specific and give examples. </a:t>
            </a:r>
            <a:r>
              <a:rPr lang="en-US" b="1" dirty="0" smtClean="0">
                <a:solidFill>
                  <a:srgbClr val="C00000"/>
                </a:solidFill>
              </a:rPr>
              <a:t>Critique</a:t>
            </a:r>
            <a:r>
              <a:rPr lang="en-US" dirty="0" smtClean="0"/>
              <a:t> the quality of these structures so your fellow student will know what to expect.</a:t>
            </a:r>
          </a:p>
          <a:p>
            <a:pPr marL="514350" indent="-514350">
              <a:buFont typeface="+mj-lt"/>
              <a:buAutoNum type="arabicPeriod"/>
            </a:pPr>
            <a:r>
              <a:rPr lang="en-US" dirty="0" smtClean="0"/>
              <a:t>Select a chapter to analyze more fully. </a:t>
            </a:r>
            <a:r>
              <a:rPr lang="en-US" b="1" dirty="0" smtClean="0">
                <a:solidFill>
                  <a:srgbClr val="C00000"/>
                </a:solidFill>
              </a:rPr>
              <a:t>What external structures organize the chapter to help students read effectively, learn, and review the content? </a:t>
            </a:r>
            <a:r>
              <a:rPr lang="en-US" dirty="0" smtClean="0"/>
              <a:t>How will you explain this to another student?</a:t>
            </a:r>
          </a:p>
          <a:p>
            <a:pPr marL="514350" indent="-514350">
              <a:buFont typeface="+mj-lt"/>
              <a:buAutoNum type="arabicPeriod"/>
            </a:pPr>
            <a:r>
              <a:rPr lang="en-US" dirty="0" smtClean="0"/>
              <a:t>Write a conclusion to the paper.</a:t>
            </a:r>
            <a:endParaRPr lang="en-US" dirty="0"/>
          </a:p>
        </p:txBody>
      </p:sp>
    </p:spTree>
    <p:extLst>
      <p:ext uri="{BB962C8B-B14F-4D97-AF65-F5344CB8AC3E}">
        <p14:creationId xmlns:p14="http://schemas.microsoft.com/office/powerpoint/2010/main" val="3067779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De-brief</a:t>
            </a:r>
            <a:endParaRPr lang="en-US" dirty="0"/>
          </a:p>
        </p:txBody>
      </p:sp>
      <p:sp>
        <p:nvSpPr>
          <p:cNvPr id="3" name="Content Placeholder 2"/>
          <p:cNvSpPr>
            <a:spLocks noGrp="1"/>
          </p:cNvSpPr>
          <p:nvPr>
            <p:ph idx="1"/>
          </p:nvPr>
        </p:nvSpPr>
        <p:spPr/>
        <p:txBody>
          <a:bodyPr/>
          <a:lstStyle/>
          <a:p>
            <a:r>
              <a:rPr lang="en-US" dirty="0" smtClean="0"/>
              <a:t>What did you and your group members learn through this exercise?</a:t>
            </a:r>
          </a:p>
          <a:p>
            <a:r>
              <a:rPr lang="en-US" dirty="0" smtClean="0"/>
              <a:t>What did you learn that might help you with reading and learning from textbooks in the future?</a:t>
            </a:r>
          </a:p>
          <a:p>
            <a:r>
              <a:rPr lang="en-US" dirty="0" smtClean="0"/>
              <a:t>Prepare to report out: </a:t>
            </a:r>
            <a:r>
              <a:rPr lang="en-US" dirty="0" smtClean="0">
                <a:solidFill>
                  <a:srgbClr val="C00000"/>
                </a:solidFill>
              </a:rPr>
              <a:t>each group member </a:t>
            </a:r>
            <a:r>
              <a:rPr lang="en-US" dirty="0" smtClean="0"/>
              <a:t>needs to be prepared to be called on to report his or her group’s responses to the questions above.</a:t>
            </a:r>
            <a:endParaRPr lang="en-US" dirty="0"/>
          </a:p>
        </p:txBody>
      </p:sp>
    </p:spTree>
    <p:extLst>
      <p:ext uri="{BB962C8B-B14F-4D97-AF65-F5344CB8AC3E}">
        <p14:creationId xmlns:p14="http://schemas.microsoft.com/office/powerpoint/2010/main" val="3658464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HOMEWORK</a:t>
            </a:r>
            <a:endParaRPr lang="en-US" dirty="0"/>
          </a:p>
        </p:txBody>
      </p:sp>
      <p:sp>
        <p:nvSpPr>
          <p:cNvPr id="5" name="Content Placeholder 4"/>
          <p:cNvSpPr>
            <a:spLocks noGrp="1"/>
          </p:cNvSpPr>
          <p:nvPr>
            <p:ph sz="quarter" idx="1"/>
          </p:nvPr>
        </p:nvSpPr>
        <p:spPr>
          <a:xfrm>
            <a:off x="457200" y="1600200"/>
            <a:ext cx="8229600" cy="5029200"/>
          </a:xfrm>
        </p:spPr>
        <p:txBody>
          <a:bodyPr>
            <a:normAutofit/>
          </a:bodyPr>
          <a:lstStyle/>
          <a:p>
            <a:r>
              <a:rPr lang="en-US" dirty="0" smtClean="0">
                <a:solidFill>
                  <a:schemeClr val="accent4">
                    <a:lumMod val="75000"/>
                  </a:schemeClr>
                </a:solidFill>
              </a:rPr>
              <a:t>Start organizing and adding to the content you selected from your book today to meet the criteria of the textbook paper project.</a:t>
            </a:r>
          </a:p>
          <a:p>
            <a:r>
              <a:rPr lang="en-US" dirty="0" smtClean="0">
                <a:solidFill>
                  <a:srgbClr val="C00000"/>
                </a:solidFill>
              </a:rPr>
              <a:t>Textbook Analysis Paper Project DUE </a:t>
            </a:r>
            <a:r>
              <a:rPr lang="en-US" dirty="0" smtClean="0">
                <a:solidFill>
                  <a:srgbClr val="C00000"/>
                </a:solidFill>
              </a:rPr>
              <a:t> _____ </a:t>
            </a:r>
            <a:r>
              <a:rPr lang="en-US" dirty="0" smtClean="0">
                <a:solidFill>
                  <a:schemeClr val="accent4">
                    <a:lumMod val="75000"/>
                  </a:schemeClr>
                </a:solidFill>
              </a:rPr>
              <a:t>at </a:t>
            </a:r>
            <a:r>
              <a:rPr lang="en-US" dirty="0" smtClean="0">
                <a:solidFill>
                  <a:schemeClr val="accent4">
                    <a:lumMod val="75000"/>
                  </a:schemeClr>
                </a:solidFill>
              </a:rPr>
              <a:t>the beginning of the period in hard copy print out. You can print your paper for free (unless you’ve used your allotment) at any of the labs on campus.</a:t>
            </a:r>
          </a:p>
          <a:p>
            <a:r>
              <a:rPr lang="en-US" dirty="0">
                <a:solidFill>
                  <a:schemeClr val="accent4">
                    <a:lumMod val="75000"/>
                  </a:schemeClr>
                </a:solidFill>
              </a:rPr>
              <a:t>Download the Word Document from Canvas</a:t>
            </a:r>
            <a:r>
              <a:rPr lang="en-US" dirty="0" smtClean="0">
                <a:solidFill>
                  <a:schemeClr val="accent4">
                    <a:lumMod val="75000"/>
                  </a:schemeClr>
                </a:solidFill>
              </a:rPr>
              <a:t>.</a:t>
            </a:r>
          </a:p>
          <a:p>
            <a:r>
              <a:rPr lang="en-US" dirty="0" smtClean="0">
                <a:solidFill>
                  <a:schemeClr val="accent4">
                    <a:lumMod val="75000"/>
                  </a:schemeClr>
                </a:solidFill>
              </a:rPr>
              <a:t>Sign up with a Writing Center tutor, a free service, to help you proofread your paper.</a:t>
            </a:r>
          </a:p>
          <a:p>
            <a:r>
              <a:rPr lang="en-US" dirty="0" smtClean="0">
                <a:solidFill>
                  <a:schemeClr val="accent4">
                    <a:lumMod val="75000"/>
                  </a:schemeClr>
                </a:solidFill>
              </a:rPr>
              <a:t>Come to my office hours or make an appointment if you need additional coaching on this assignment.</a:t>
            </a:r>
          </a:p>
          <a:p>
            <a:endParaRPr lang="en-US" dirty="0" smtClean="0">
              <a:solidFill>
                <a:schemeClr val="accent4">
                  <a:lumMod val="75000"/>
                </a:schemeClr>
              </a:solidFill>
            </a:endParaRPr>
          </a:p>
          <a:p>
            <a:pPr marL="0" indent="0">
              <a:buNone/>
            </a:pPr>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25684206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Agenda</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Today’s </a:t>
            </a:r>
            <a:r>
              <a:rPr lang="en-US" dirty="0" smtClean="0"/>
              <a:t>Objective: Learn how external textbook features facilitate your academic reading comprehension and study skills.</a:t>
            </a:r>
          </a:p>
          <a:p>
            <a:pPr marL="461963" indent="0"/>
            <a:r>
              <a:rPr lang="en-US" dirty="0" smtClean="0"/>
              <a:t>Analyzing a print college textbook’s front matter</a:t>
            </a:r>
            <a:r>
              <a:rPr lang="en-US" dirty="0"/>
              <a:t> </a:t>
            </a:r>
            <a:r>
              <a:rPr lang="en-US" dirty="0" smtClean="0"/>
              <a:t>and back matter features. </a:t>
            </a:r>
          </a:p>
          <a:p>
            <a:pPr marL="461963" indent="0"/>
            <a:r>
              <a:rPr lang="en-US" dirty="0" smtClean="0"/>
              <a:t>Analyzing a print college textbook’s external features within a chapter.</a:t>
            </a:r>
          </a:p>
          <a:p>
            <a:pPr marL="461963" indent="0"/>
            <a:r>
              <a:rPr lang="en-US" dirty="0" smtClean="0">
                <a:solidFill>
                  <a:schemeClr val="tx2"/>
                </a:solidFill>
              </a:rPr>
              <a:t>NEXT CLASS:</a:t>
            </a:r>
            <a:r>
              <a:rPr lang="en-US" dirty="0" smtClean="0"/>
              <a:t> </a:t>
            </a:r>
            <a:r>
              <a:rPr lang="en-US" dirty="0" smtClean="0"/>
              <a:t>Analyzing a online textbook chapter (the first in our Communications Unit). </a:t>
            </a:r>
            <a:r>
              <a:rPr lang="en-US" dirty="0" smtClean="0">
                <a:solidFill>
                  <a:srgbClr val="D2533C"/>
                </a:solidFill>
              </a:rPr>
              <a:t>BRING YOUR PRINT TEXTBOOK ON WEDNESDAY AS WELL</a:t>
            </a:r>
            <a:r>
              <a:rPr lang="en-US" dirty="0" smtClean="0">
                <a:solidFill>
                  <a:srgbClr val="D2533C"/>
                </a:solidFill>
              </a:rPr>
              <a:t>.</a:t>
            </a:r>
          </a:p>
          <a:p>
            <a:pPr marL="461963" indent="0">
              <a:buNone/>
            </a:pPr>
            <a:endParaRPr lang="en-US" dirty="0">
              <a:solidFill>
                <a:srgbClr val="D2533C"/>
              </a:solidFill>
            </a:endParaRPr>
          </a:p>
        </p:txBody>
      </p:sp>
    </p:spTree>
    <p:extLst>
      <p:ext uri="{BB962C8B-B14F-4D97-AF65-F5344CB8AC3E}">
        <p14:creationId xmlns:p14="http://schemas.microsoft.com/office/powerpoint/2010/main" val="2949390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OVERVEIW: Your </a:t>
            </a:r>
            <a:br>
              <a:rPr lang="en-US" dirty="0" smtClean="0"/>
            </a:br>
            <a:r>
              <a:rPr lang="en-US" dirty="0" smtClean="0"/>
              <a:t>Textbook </a:t>
            </a:r>
            <a:r>
              <a:rPr lang="en-US" dirty="0" smtClean="0"/>
              <a:t>Analysis Project</a:t>
            </a:r>
            <a:endParaRPr lang="en-US" dirty="0"/>
          </a:p>
        </p:txBody>
      </p:sp>
      <p:sp>
        <p:nvSpPr>
          <p:cNvPr id="3" name="Content Placeholder 2"/>
          <p:cNvSpPr>
            <a:spLocks noGrp="1"/>
          </p:cNvSpPr>
          <p:nvPr>
            <p:ph idx="1"/>
          </p:nvPr>
        </p:nvSpPr>
        <p:spPr/>
        <p:txBody>
          <a:bodyPr/>
          <a:lstStyle/>
          <a:p>
            <a:r>
              <a:rPr lang="en-US" dirty="0" smtClean="0"/>
              <a:t>Textbook structures matter</a:t>
            </a:r>
            <a:r>
              <a:rPr lang="en-US" dirty="0" smtClean="0"/>
              <a:t>.</a:t>
            </a:r>
          </a:p>
          <a:p>
            <a:r>
              <a:rPr lang="en-US" dirty="0" smtClean="0"/>
              <a:t>Related RDG 100 competencies:</a:t>
            </a:r>
          </a:p>
          <a:p>
            <a:pPr marL="0" indent="0">
              <a:buNone/>
            </a:pPr>
            <a:endParaRPr lang="en-US" dirty="0" smtClean="0"/>
          </a:p>
          <a:p>
            <a:pPr marL="0" indent="0">
              <a:buNone/>
            </a:pPr>
            <a:endParaRPr lang="en-US" dirty="0" smtClean="0"/>
          </a:p>
          <a:p>
            <a:pPr marL="0" indent="0">
              <a:buNone/>
            </a:pPr>
            <a:endParaRPr lang="en-US" dirty="0" smtClean="0"/>
          </a:p>
          <a:p>
            <a:r>
              <a:rPr lang="en-US" dirty="0" smtClean="0"/>
              <a:t>Prompt reviewed.</a:t>
            </a:r>
          </a:p>
          <a:p>
            <a:r>
              <a:rPr lang="en-US" dirty="0" smtClean="0"/>
              <a:t>Today’s notebook exercises completed.</a:t>
            </a:r>
          </a:p>
          <a:p>
            <a:r>
              <a:rPr lang="en-US" dirty="0" smtClean="0"/>
              <a:t>Your textbook analysis in process compared. </a:t>
            </a:r>
          </a:p>
          <a:p>
            <a:r>
              <a:rPr lang="en-US" dirty="0" smtClean="0"/>
              <a:t>The assignment and rubric reviewed.</a:t>
            </a:r>
          </a:p>
          <a:p>
            <a:r>
              <a:rPr lang="en-US" dirty="0" smtClean="0"/>
              <a:t>Today’s content de-briefed.</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5829" y="2667000"/>
            <a:ext cx="8475258" cy="914400"/>
          </a:xfrm>
          <a:prstGeom prst="rect">
            <a:avLst/>
          </a:prstGeom>
          <a:ln w="12700">
            <a:solidFill>
              <a:schemeClr val="tx2"/>
            </a:solidFill>
          </a:ln>
        </p:spPr>
      </p:pic>
    </p:spTree>
    <p:extLst>
      <p:ext uri="{BB962C8B-B14F-4D97-AF65-F5344CB8AC3E}">
        <p14:creationId xmlns:p14="http://schemas.microsoft.com/office/powerpoint/2010/main" val="2428999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Autofit/>
          </a:bodyPr>
          <a:lstStyle/>
          <a:p>
            <a:pPr algn="ctr" eaLnBrk="1" hangingPunct="1"/>
            <a:r>
              <a:rPr lang="en-US" sz="3200" dirty="0" smtClean="0"/>
              <a:t>Text Organization and Its Relationship to Reading Comprehension</a:t>
            </a:r>
          </a:p>
        </p:txBody>
      </p:sp>
      <p:sp>
        <p:nvSpPr>
          <p:cNvPr id="9219" name="Rectangle 3"/>
          <p:cNvSpPr>
            <a:spLocks noGrp="1" noChangeArrowheads="1"/>
          </p:cNvSpPr>
          <p:nvPr>
            <p:ph type="body" idx="1"/>
          </p:nvPr>
        </p:nvSpPr>
        <p:spPr>
          <a:xfrm>
            <a:off x="381000" y="1600200"/>
            <a:ext cx="8305800" cy="4800600"/>
          </a:xfrm>
          <a:solidFill>
            <a:schemeClr val="bg1"/>
          </a:solidFill>
          <a:ln w="28575">
            <a:solidFill>
              <a:schemeClr val="tx1"/>
            </a:solidFill>
          </a:ln>
        </p:spPr>
        <p:txBody>
          <a:bodyPr>
            <a:normAutofit/>
          </a:bodyPr>
          <a:lstStyle/>
          <a:p>
            <a:pPr eaLnBrk="1" hangingPunct="1">
              <a:lnSpc>
                <a:spcPct val="90000"/>
              </a:lnSpc>
            </a:pPr>
            <a:r>
              <a:rPr lang="en-US" sz="2800" dirty="0" smtClean="0"/>
              <a:t>Well-presented physical text </a:t>
            </a:r>
            <a:r>
              <a:rPr lang="en-US" sz="2800" b="1" dirty="0" smtClean="0">
                <a:solidFill>
                  <a:schemeClr val="accent5">
                    <a:lumMod val="75000"/>
                  </a:schemeClr>
                </a:solidFill>
              </a:rPr>
              <a:t>facilitates</a:t>
            </a:r>
            <a:r>
              <a:rPr lang="en-US" sz="2800" dirty="0" smtClean="0">
                <a:solidFill>
                  <a:schemeClr val="accent5">
                    <a:lumMod val="75000"/>
                  </a:schemeClr>
                </a:solidFill>
              </a:rPr>
              <a:t> reading comprehension.</a:t>
            </a:r>
          </a:p>
          <a:p>
            <a:pPr eaLnBrk="1" hangingPunct="1">
              <a:lnSpc>
                <a:spcPct val="90000"/>
              </a:lnSpc>
            </a:pPr>
            <a:r>
              <a:rPr lang="en-US" sz="2800" dirty="0" smtClean="0"/>
              <a:t>Text structure and </a:t>
            </a:r>
            <a:r>
              <a:rPr lang="en-US" sz="2800" b="1" u="sng" dirty="0" smtClean="0">
                <a:solidFill>
                  <a:schemeClr val="accent5">
                    <a:lumMod val="75000"/>
                  </a:schemeClr>
                </a:solidFill>
              </a:rPr>
              <a:t>student awareness of text structure are highly related to reading comprehension</a:t>
            </a:r>
            <a:r>
              <a:rPr lang="en-US" sz="2800" b="1" u="sng" dirty="0" smtClean="0">
                <a:solidFill>
                  <a:schemeClr val="accent5">
                    <a:lumMod val="75000"/>
                  </a:schemeClr>
                </a:solidFill>
              </a:rPr>
              <a:t>.**</a:t>
            </a:r>
            <a:endParaRPr lang="en-US" sz="2800" b="1" u="sng" dirty="0" smtClean="0">
              <a:solidFill>
                <a:schemeClr val="accent5">
                  <a:lumMod val="75000"/>
                </a:schemeClr>
              </a:solidFill>
            </a:endParaRPr>
          </a:p>
          <a:p>
            <a:pPr eaLnBrk="1" hangingPunct="1">
              <a:lnSpc>
                <a:spcPct val="90000"/>
              </a:lnSpc>
            </a:pPr>
            <a:r>
              <a:rPr lang="en-US" sz="2800" dirty="0" smtClean="0"/>
              <a:t>Explicit instruction in the physical presentation of text and/or text structure facilitates reading comprehension. </a:t>
            </a:r>
          </a:p>
          <a:p>
            <a:pPr eaLnBrk="1" hangingPunct="1">
              <a:lnSpc>
                <a:spcPct val="90000"/>
              </a:lnSpc>
            </a:pPr>
            <a:r>
              <a:rPr lang="en-US" sz="2800" b="1" dirty="0" smtClean="0">
                <a:solidFill>
                  <a:schemeClr val="accent5">
                    <a:lumMod val="75000"/>
                  </a:schemeClr>
                </a:solidFill>
              </a:rPr>
              <a:t>That’s what we are doing with the textbook project!</a:t>
            </a:r>
          </a:p>
          <a:p>
            <a:pPr algn="r" eaLnBrk="1" hangingPunct="1">
              <a:lnSpc>
                <a:spcPct val="90000"/>
              </a:lnSpc>
              <a:buFont typeface="Wingdings" pitchFamily="2" charset="2"/>
              <a:buNone/>
            </a:pPr>
            <a:endParaRPr lang="en-US" sz="900" dirty="0" smtClean="0"/>
          </a:p>
          <a:p>
            <a:pPr algn="r" eaLnBrk="1" hangingPunct="1">
              <a:lnSpc>
                <a:spcPct val="90000"/>
              </a:lnSpc>
              <a:buFont typeface="Wingdings" pitchFamily="2" charset="2"/>
              <a:buNone/>
            </a:pPr>
            <a:endParaRPr lang="en-US" sz="900" dirty="0" smtClean="0"/>
          </a:p>
          <a:p>
            <a:pPr algn="r" eaLnBrk="1" hangingPunct="1">
              <a:lnSpc>
                <a:spcPct val="90000"/>
              </a:lnSpc>
              <a:buFont typeface="Wingdings" pitchFamily="2" charset="2"/>
              <a:buNone/>
            </a:pPr>
            <a:r>
              <a:rPr lang="en-US" sz="900" dirty="0" smtClean="0"/>
              <a:t>**-</a:t>
            </a:r>
            <a:r>
              <a:rPr lang="en-US" sz="900" dirty="0" smtClean="0"/>
              <a:t>from </a:t>
            </a:r>
            <a:r>
              <a:rPr lang="en-US" sz="900" i="1" dirty="0" smtClean="0"/>
              <a:t>Text Organization and Its Relation to Reading Comprehension: A Synthesis of Research, </a:t>
            </a:r>
            <a:r>
              <a:rPr lang="en-US" sz="900" dirty="0" smtClean="0"/>
              <a:t>Shirley V. Dickson, Deborah C. Simmons, and Edward J. </a:t>
            </a:r>
            <a:r>
              <a:rPr lang="en-US" sz="900" dirty="0" err="1" smtClean="0"/>
              <a:t>Kameenui</a:t>
            </a:r>
            <a:r>
              <a:rPr lang="en-US" sz="900" dirty="0" smtClean="0"/>
              <a:t>, University of Oregon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305800" cy="3962400"/>
          </a:xfrm>
        </p:spPr>
        <p:txBody>
          <a:bodyPr>
            <a:noAutofit/>
          </a:bodyPr>
          <a:lstStyle/>
          <a:p>
            <a:pPr algn="l"/>
            <a:r>
              <a:rPr lang="en-US" sz="3600" u="sng" dirty="0" smtClean="0">
                <a:solidFill>
                  <a:srgbClr val="C00000"/>
                </a:solidFill>
              </a:rPr>
              <a:t>TEXTBOOK PROJECT PROMPT:</a:t>
            </a:r>
            <a:r>
              <a:rPr lang="en-US" sz="4800" u="sng" dirty="0" smtClean="0">
                <a:solidFill>
                  <a:srgbClr val="C00000"/>
                </a:solidFill>
              </a:rPr>
              <a:t/>
            </a:r>
            <a:br>
              <a:rPr lang="en-US" sz="4800" u="sng" dirty="0" smtClean="0">
                <a:solidFill>
                  <a:srgbClr val="C00000"/>
                </a:solidFill>
              </a:rPr>
            </a:br>
            <a:r>
              <a:rPr lang="en-US" sz="4400" dirty="0" smtClean="0">
                <a:solidFill>
                  <a:schemeClr val="accent5">
                    <a:lumMod val="75000"/>
                  </a:schemeClr>
                </a:solidFill>
              </a:rPr>
              <a:t>Your mission is to explain, </a:t>
            </a:r>
            <a:r>
              <a:rPr lang="en-US" sz="4400" i="1" dirty="0" smtClean="0">
                <a:solidFill>
                  <a:schemeClr val="accent5">
                    <a:lumMod val="75000"/>
                  </a:schemeClr>
                </a:solidFill>
              </a:rPr>
              <a:t>in an organized process essay, </a:t>
            </a:r>
            <a:r>
              <a:rPr lang="en-US" sz="4400" dirty="0" smtClean="0">
                <a:solidFill>
                  <a:schemeClr val="accent5">
                    <a:lumMod val="75000"/>
                  </a:schemeClr>
                </a:solidFill>
              </a:rPr>
              <a:t>to a person like yourself how to use your college textbook to the fullest advantage. </a:t>
            </a:r>
            <a:r>
              <a:rPr lang="en-US" sz="4400" dirty="0" smtClean="0"/>
              <a:t/>
            </a:r>
            <a:br>
              <a:rPr lang="en-US" sz="4400" dirty="0" smtClean="0"/>
            </a:br>
            <a:r>
              <a:rPr lang="en-US" sz="4400" dirty="0"/>
              <a:t/>
            </a:r>
            <a:br>
              <a:rPr lang="en-US" sz="4400" dirty="0"/>
            </a:br>
            <a:r>
              <a:rPr lang="en-US" sz="1800" dirty="0" smtClean="0"/>
              <a:t>(It is acceptable to use the second person “you” in this paper since you are telling someone how to do something. However, your writing should be carefully proofread,)</a:t>
            </a:r>
            <a:endParaRPr lang="en-US" sz="1800" dirty="0"/>
          </a:p>
        </p:txBody>
      </p:sp>
    </p:spTree>
    <p:extLst>
      <p:ext uri="{BB962C8B-B14F-4D97-AF65-F5344CB8AC3E}">
        <p14:creationId xmlns:p14="http://schemas.microsoft.com/office/powerpoint/2010/main" val="23848710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US" sz="4400" dirty="0" smtClean="0"/>
              <a:t>Key Vocabulary</a:t>
            </a:r>
          </a:p>
        </p:txBody>
      </p:sp>
      <p:sp>
        <p:nvSpPr>
          <p:cNvPr id="8195" name="Rectangle 3"/>
          <p:cNvSpPr>
            <a:spLocks noGrp="1" noChangeArrowheads="1"/>
          </p:cNvSpPr>
          <p:nvPr>
            <p:ph type="body" idx="1"/>
          </p:nvPr>
        </p:nvSpPr>
        <p:spPr>
          <a:xfrm>
            <a:off x="457200" y="1371600"/>
            <a:ext cx="8229600" cy="4525963"/>
          </a:xfrm>
          <a:solidFill>
            <a:schemeClr val="bg1"/>
          </a:solidFill>
          <a:ln w="28575">
            <a:solidFill>
              <a:srgbClr val="0070C0"/>
            </a:solidFill>
          </a:ln>
        </p:spPr>
        <p:txBody>
          <a:bodyPr>
            <a:normAutofit fontScale="92500" lnSpcReduction="20000"/>
          </a:bodyPr>
          <a:lstStyle/>
          <a:p>
            <a:pPr eaLnBrk="1" hangingPunct="1"/>
            <a:r>
              <a:rPr lang="en-US" sz="3600" u="sng" dirty="0" smtClean="0">
                <a:solidFill>
                  <a:srgbClr val="C00000"/>
                </a:solidFill>
              </a:rPr>
              <a:t>External structures </a:t>
            </a:r>
            <a:r>
              <a:rPr lang="en-US" sz="3600" dirty="0" smtClean="0">
                <a:solidFill>
                  <a:schemeClr val="accent5">
                    <a:lumMod val="75000"/>
                  </a:schemeClr>
                </a:solidFill>
              </a:rPr>
              <a:t>– the way the text is physically presented; today’s focus is on these physical text features/structures.</a:t>
            </a:r>
          </a:p>
          <a:p>
            <a:pPr eaLnBrk="1" hangingPunct="1"/>
            <a:r>
              <a:rPr lang="en-US" sz="3600" u="sng" dirty="0" smtClean="0">
                <a:solidFill>
                  <a:srgbClr val="C00000"/>
                </a:solidFill>
              </a:rPr>
              <a:t>Internal structures </a:t>
            </a:r>
            <a:r>
              <a:rPr lang="en-US" sz="3600" dirty="0" smtClean="0"/>
              <a:t>– </a:t>
            </a:r>
            <a:r>
              <a:rPr lang="en-US" sz="3600" dirty="0" smtClean="0">
                <a:solidFill>
                  <a:schemeClr val="accent5">
                    <a:lumMod val="75000"/>
                  </a:schemeClr>
                </a:solidFill>
              </a:rPr>
              <a:t>the way the actual content is developed through </a:t>
            </a:r>
            <a:r>
              <a:rPr lang="en-US" sz="3600" b="1" dirty="0" smtClean="0">
                <a:solidFill>
                  <a:schemeClr val="accent5">
                    <a:lumMod val="75000"/>
                  </a:schemeClr>
                </a:solidFill>
              </a:rPr>
              <a:t>organizational</a:t>
            </a:r>
            <a:r>
              <a:rPr lang="en-US" sz="3600" dirty="0" smtClean="0">
                <a:solidFill>
                  <a:schemeClr val="accent5">
                    <a:lumMod val="75000"/>
                  </a:schemeClr>
                </a:solidFill>
              </a:rPr>
              <a:t> </a:t>
            </a:r>
            <a:r>
              <a:rPr lang="en-US" sz="3600" b="1" dirty="0" smtClean="0">
                <a:solidFill>
                  <a:schemeClr val="accent5">
                    <a:lumMod val="75000"/>
                  </a:schemeClr>
                </a:solidFill>
              </a:rPr>
              <a:t>patterns of development </a:t>
            </a:r>
            <a:r>
              <a:rPr lang="en-US" sz="3600" dirty="0" smtClean="0">
                <a:solidFill>
                  <a:schemeClr val="accent5">
                    <a:lumMod val="75000"/>
                  </a:schemeClr>
                </a:solidFill>
              </a:rPr>
              <a:t>such as cause/effect, comparison/contrast, definition, etc. </a:t>
            </a:r>
          </a:p>
          <a:p>
            <a:pPr eaLnBrk="1" hangingPunct="1"/>
            <a:r>
              <a:rPr lang="en-US" sz="3600" dirty="0" smtClean="0">
                <a:solidFill>
                  <a:schemeClr val="accent5">
                    <a:lumMod val="75000"/>
                  </a:schemeClr>
                </a:solidFill>
              </a:rPr>
              <a:t>In your today’s lesson, you will focus on external structures.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US" sz="4400" dirty="0" smtClean="0"/>
              <a:t>Key Vocabulary</a:t>
            </a:r>
          </a:p>
        </p:txBody>
      </p:sp>
      <p:sp>
        <p:nvSpPr>
          <p:cNvPr id="8195" name="Rectangle 3"/>
          <p:cNvSpPr>
            <a:spLocks noGrp="1" noChangeArrowheads="1"/>
          </p:cNvSpPr>
          <p:nvPr>
            <p:ph type="body" idx="1"/>
          </p:nvPr>
        </p:nvSpPr>
        <p:spPr>
          <a:xfrm>
            <a:off x="457200" y="1676400"/>
            <a:ext cx="8229600" cy="4525963"/>
          </a:xfrm>
          <a:solidFill>
            <a:schemeClr val="bg1"/>
          </a:solidFill>
          <a:ln w="28575">
            <a:solidFill>
              <a:srgbClr val="0070C0"/>
            </a:solidFill>
          </a:ln>
        </p:spPr>
        <p:txBody>
          <a:bodyPr>
            <a:normAutofit fontScale="92500"/>
          </a:bodyPr>
          <a:lstStyle/>
          <a:p>
            <a:r>
              <a:rPr lang="en-US" sz="2800" b="1" dirty="0" smtClean="0">
                <a:solidFill>
                  <a:srgbClr val="C00000"/>
                </a:solidFill>
              </a:rPr>
              <a:t>Front Matter: </a:t>
            </a:r>
            <a:r>
              <a:rPr lang="en-US" sz="2800" dirty="0"/>
              <a:t>T</a:t>
            </a:r>
            <a:r>
              <a:rPr lang="en-US" sz="2800" dirty="0" smtClean="0"/>
              <a:t>he content typically found in the front of a book (table of contents, preface, directions for using the book).</a:t>
            </a:r>
          </a:p>
          <a:p>
            <a:r>
              <a:rPr lang="en-US" sz="2800" b="1" dirty="0" smtClean="0">
                <a:solidFill>
                  <a:srgbClr val="C00000"/>
                </a:solidFill>
              </a:rPr>
              <a:t>Back Matter: </a:t>
            </a:r>
            <a:r>
              <a:rPr lang="en-US" sz="2800" dirty="0" smtClean="0"/>
              <a:t>The content</a:t>
            </a:r>
          </a:p>
          <a:p>
            <a:r>
              <a:rPr lang="en-US" sz="2800" b="1" dirty="0" smtClean="0">
                <a:solidFill>
                  <a:srgbClr val="C00000"/>
                </a:solidFill>
              </a:rPr>
              <a:t>Skimming</a:t>
            </a:r>
            <a:r>
              <a:rPr lang="en-US" sz="2800" b="1" dirty="0">
                <a:solidFill>
                  <a:srgbClr val="C00000"/>
                </a:solidFill>
              </a:rPr>
              <a:t>:</a:t>
            </a:r>
            <a:r>
              <a:rPr lang="en-US" sz="2800" b="1" dirty="0"/>
              <a:t> </a:t>
            </a:r>
            <a:r>
              <a:rPr lang="en-US" sz="2800" dirty="0" smtClean="0"/>
              <a:t>The </a:t>
            </a:r>
            <a:r>
              <a:rPr lang="en-US" sz="2800" dirty="0"/>
              <a:t>practice of moving eyes over text quickly to get an overview and main ideas of the text</a:t>
            </a:r>
            <a:r>
              <a:rPr lang="en-US" sz="2800" dirty="0" smtClean="0"/>
              <a:t>.</a:t>
            </a:r>
            <a:endParaRPr lang="en-US" sz="2800" dirty="0"/>
          </a:p>
          <a:p>
            <a:r>
              <a:rPr lang="en-US" sz="2800" b="1" dirty="0">
                <a:solidFill>
                  <a:srgbClr val="C00000"/>
                </a:solidFill>
              </a:rPr>
              <a:t>Scanning: </a:t>
            </a:r>
            <a:r>
              <a:rPr lang="en-US" sz="2800" dirty="0" smtClean="0"/>
              <a:t>The </a:t>
            </a:r>
            <a:r>
              <a:rPr lang="en-US" sz="2800" dirty="0"/>
              <a:t>practice of reading texts very quickly to find a particular piece of information. </a:t>
            </a:r>
          </a:p>
          <a:p>
            <a:pPr lvl="1"/>
            <a:r>
              <a:rPr lang="en-US" sz="2800" dirty="0"/>
              <a:t>This is where “control-f” (PC) or “command-f” (Mac) comes in handy in the digital age!</a:t>
            </a:r>
          </a:p>
        </p:txBody>
      </p:sp>
    </p:spTree>
    <p:extLst>
      <p:ext uri="{BB962C8B-B14F-4D97-AF65-F5344CB8AC3E}">
        <p14:creationId xmlns:p14="http://schemas.microsoft.com/office/powerpoint/2010/main" val="4162511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w="28575">
            <a:solidFill>
              <a:srgbClr val="0070C0"/>
            </a:solidFill>
          </a:ln>
        </p:spPr>
        <p:txBody>
          <a:bodyPr>
            <a:normAutofit fontScale="90000"/>
          </a:bodyPr>
          <a:lstStyle/>
          <a:p>
            <a:pPr algn="ctr"/>
            <a:r>
              <a:rPr lang="en-US" sz="3200" dirty="0" smtClean="0"/>
              <a:t>Take a “big picture” look at your textbook: </a:t>
            </a:r>
            <a:br>
              <a:rPr lang="en-US" sz="3200" dirty="0" smtClean="0"/>
            </a:br>
            <a:r>
              <a:rPr lang="en-US" sz="3200" b="1" dirty="0" smtClean="0">
                <a:solidFill>
                  <a:schemeClr val="accent4">
                    <a:lumMod val="75000"/>
                  </a:schemeClr>
                </a:solidFill>
              </a:rPr>
              <a:t>Physical Text Features that Facilitate Learning</a:t>
            </a:r>
            <a:endParaRPr lang="en-US" sz="3200" b="1" dirty="0">
              <a:solidFill>
                <a:schemeClr val="accent4">
                  <a:lumMod val="75000"/>
                </a:schemeClr>
              </a:solidFill>
            </a:endParaRPr>
          </a:p>
        </p:txBody>
      </p:sp>
      <p:sp>
        <p:nvSpPr>
          <p:cNvPr id="3" name="Content Placeholder 2"/>
          <p:cNvSpPr>
            <a:spLocks noGrp="1"/>
          </p:cNvSpPr>
          <p:nvPr>
            <p:ph sz="half" idx="1"/>
          </p:nvPr>
        </p:nvSpPr>
        <p:spPr>
          <a:solidFill>
            <a:schemeClr val="bg1"/>
          </a:solidFill>
          <a:ln>
            <a:solidFill>
              <a:srgbClr val="0070C0"/>
            </a:solidFill>
          </a:ln>
        </p:spPr>
        <p:txBody>
          <a:bodyPr>
            <a:normAutofit fontScale="92500" lnSpcReduction="20000"/>
          </a:bodyPr>
          <a:lstStyle/>
          <a:p>
            <a:r>
              <a:rPr lang="en-US" dirty="0" smtClean="0"/>
              <a:t>Title and Type of Source (book, magazine, online source) layout</a:t>
            </a:r>
          </a:p>
          <a:p>
            <a:r>
              <a:rPr lang="en-US" dirty="0"/>
              <a:t>Target </a:t>
            </a:r>
            <a:r>
              <a:rPr lang="en-US" dirty="0" smtClean="0"/>
              <a:t>audience</a:t>
            </a:r>
          </a:p>
          <a:p>
            <a:r>
              <a:rPr lang="en-US" dirty="0" smtClean="0"/>
              <a:t>Publishing Information</a:t>
            </a:r>
          </a:p>
          <a:p>
            <a:r>
              <a:rPr lang="en-US" dirty="0" smtClean="0"/>
              <a:t>Authors/editors; author bio and background notes</a:t>
            </a:r>
          </a:p>
          <a:p>
            <a:r>
              <a:rPr lang="en-US" dirty="0" smtClean="0"/>
              <a:t>Preface</a:t>
            </a:r>
          </a:p>
          <a:p>
            <a:r>
              <a:rPr lang="en-US" dirty="0"/>
              <a:t>Table of </a:t>
            </a:r>
            <a:r>
              <a:rPr lang="en-US" dirty="0" smtClean="0"/>
              <a:t>Contents</a:t>
            </a:r>
          </a:p>
          <a:p>
            <a:r>
              <a:rPr lang="en-US" dirty="0" smtClean="0"/>
              <a:t>Glossary</a:t>
            </a:r>
          </a:p>
          <a:p>
            <a:r>
              <a:rPr lang="en-US" dirty="0" smtClean="0"/>
              <a:t>Index</a:t>
            </a:r>
            <a:endParaRPr lang="en-US" dirty="0"/>
          </a:p>
          <a:p>
            <a:pPr marL="0" indent="0">
              <a:buNone/>
            </a:pPr>
            <a:endParaRPr lang="en-US" dirty="0" smtClean="0"/>
          </a:p>
          <a:p>
            <a:endParaRPr lang="en-US" dirty="0" smtClean="0"/>
          </a:p>
        </p:txBody>
      </p:sp>
      <p:sp>
        <p:nvSpPr>
          <p:cNvPr id="4" name="Content Placeholder 3"/>
          <p:cNvSpPr>
            <a:spLocks noGrp="1"/>
          </p:cNvSpPr>
          <p:nvPr>
            <p:ph sz="half" idx="2"/>
          </p:nvPr>
        </p:nvSpPr>
        <p:spPr>
          <a:solidFill>
            <a:schemeClr val="bg1"/>
          </a:solidFill>
          <a:ln w="3175">
            <a:solidFill>
              <a:schemeClr val="tx1"/>
            </a:solidFill>
          </a:ln>
        </p:spPr>
        <p:txBody>
          <a:bodyPr>
            <a:normAutofit fontScale="92500" lnSpcReduction="20000"/>
          </a:bodyPr>
          <a:lstStyle/>
          <a:p>
            <a:r>
              <a:rPr lang="en-US" dirty="0" smtClean="0"/>
              <a:t>Headings</a:t>
            </a:r>
            <a:endParaRPr lang="en-US" dirty="0"/>
          </a:p>
          <a:p>
            <a:r>
              <a:rPr lang="en-US" dirty="0" smtClean="0"/>
              <a:t>Subheadings</a:t>
            </a:r>
          </a:p>
          <a:p>
            <a:r>
              <a:rPr lang="en-US" dirty="0" smtClean="0"/>
              <a:t>Questions</a:t>
            </a:r>
          </a:p>
          <a:p>
            <a:r>
              <a:rPr lang="en-US" dirty="0" smtClean="0"/>
              <a:t>Summaries</a:t>
            </a:r>
            <a:endParaRPr lang="en-US" dirty="0"/>
          </a:p>
          <a:p>
            <a:r>
              <a:rPr lang="en-US" dirty="0"/>
              <a:t>Auxiliary content such as </a:t>
            </a:r>
            <a:r>
              <a:rPr lang="en-US" dirty="0" smtClean="0"/>
              <a:t>additional text boxes, maps, online links, quotations </a:t>
            </a:r>
            <a:r>
              <a:rPr lang="en-US" dirty="0"/>
              <a:t>from the text or elsewhere, images, charts, </a:t>
            </a:r>
            <a:r>
              <a:rPr lang="en-US" dirty="0" smtClean="0"/>
              <a:t>diagrams, etc</a:t>
            </a:r>
            <a:r>
              <a:rPr lang="en-US" dirty="0"/>
              <a:t>.</a:t>
            </a:r>
          </a:p>
          <a:p>
            <a:r>
              <a:rPr lang="en-US" dirty="0" smtClean="0"/>
              <a:t>References</a:t>
            </a:r>
          </a:p>
          <a:p>
            <a:r>
              <a:rPr lang="en-US" dirty="0" smtClean="0"/>
              <a:t>You probably can find others!</a:t>
            </a:r>
          </a:p>
          <a:p>
            <a:endParaRPr lang="en-US" dirty="0"/>
          </a:p>
          <a:p>
            <a:endParaRPr lang="en-US" dirty="0"/>
          </a:p>
        </p:txBody>
      </p:sp>
    </p:spTree>
    <p:extLst>
      <p:ext uri="{BB962C8B-B14F-4D97-AF65-F5344CB8AC3E}">
        <p14:creationId xmlns:p14="http://schemas.microsoft.com/office/powerpoint/2010/main" val="22842391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610600" cy="990600"/>
          </a:xfrm>
        </p:spPr>
        <p:txBody>
          <a:bodyPr>
            <a:normAutofit fontScale="90000"/>
          </a:bodyPr>
          <a:lstStyle/>
          <a:p>
            <a:r>
              <a:rPr lang="en-US" dirty="0" smtClean="0">
                <a:solidFill>
                  <a:schemeClr val="accent5">
                    <a:lumMod val="50000"/>
                  </a:schemeClr>
                </a:solidFill>
              </a:rPr>
              <a:t>Notebook Entry: External Features     </a:t>
            </a:r>
            <a:r>
              <a:rPr lang="en-US" dirty="0" smtClean="0"/>
              <a:t>10/13</a:t>
            </a:r>
            <a:endParaRPr lang="en-US" dirty="0"/>
          </a:p>
        </p:txBody>
      </p:sp>
      <p:sp>
        <p:nvSpPr>
          <p:cNvPr id="4" name="Text Placeholder 3"/>
          <p:cNvSpPr>
            <a:spLocks noGrp="1"/>
          </p:cNvSpPr>
          <p:nvPr>
            <p:ph type="body" idx="1"/>
          </p:nvPr>
        </p:nvSpPr>
        <p:spPr>
          <a:xfrm>
            <a:off x="457200" y="1295400"/>
            <a:ext cx="3931920" cy="639762"/>
          </a:xfrm>
        </p:spPr>
        <p:txBody>
          <a:bodyPr/>
          <a:lstStyle/>
          <a:p>
            <a:r>
              <a:rPr lang="en-US" b="1" dirty="0" smtClean="0"/>
              <a:t>Front Matter</a:t>
            </a:r>
            <a:endParaRPr lang="en-US" b="1" dirty="0"/>
          </a:p>
        </p:txBody>
      </p:sp>
      <p:sp>
        <p:nvSpPr>
          <p:cNvPr id="6" name="Text Placeholder 5"/>
          <p:cNvSpPr>
            <a:spLocks noGrp="1"/>
          </p:cNvSpPr>
          <p:nvPr>
            <p:ph type="body" sz="quarter" idx="3"/>
          </p:nvPr>
        </p:nvSpPr>
        <p:spPr>
          <a:xfrm>
            <a:off x="4724400" y="1295400"/>
            <a:ext cx="3931920" cy="639762"/>
          </a:xfrm>
        </p:spPr>
        <p:txBody>
          <a:bodyPr/>
          <a:lstStyle/>
          <a:p>
            <a:r>
              <a:rPr lang="en-US" b="1" dirty="0" smtClean="0"/>
              <a:t>Back Matter</a:t>
            </a:r>
            <a:endParaRPr lang="en-US" b="1" dirty="0"/>
          </a:p>
        </p:txBody>
      </p:sp>
      <p:graphicFrame>
        <p:nvGraphicFramePr>
          <p:cNvPr id="10" name="Content Placeholder 9"/>
          <p:cNvGraphicFramePr>
            <a:graphicFrameLocks noGrp="1"/>
          </p:cNvGraphicFramePr>
          <p:nvPr>
            <p:ph sz="half" idx="2"/>
            <p:extLst>
              <p:ext uri="{D42A27DB-BD31-4B8C-83A1-F6EECF244321}">
                <p14:modId xmlns:p14="http://schemas.microsoft.com/office/powerpoint/2010/main" val="783004101"/>
              </p:ext>
            </p:extLst>
          </p:nvPr>
        </p:nvGraphicFramePr>
        <p:xfrm>
          <a:off x="457200" y="1828800"/>
          <a:ext cx="3932238" cy="4572000"/>
        </p:xfrm>
        <a:graphic>
          <a:graphicData uri="http://schemas.openxmlformats.org/drawingml/2006/table">
            <a:tbl>
              <a:tblPr firstRow="1" bandRow="1">
                <a:tableStyleId>{5C22544A-7EE6-4342-B048-85BDC9FD1C3A}</a:tableStyleId>
              </a:tblPr>
              <a:tblGrid>
                <a:gridCol w="1966119"/>
                <a:gridCol w="1966119"/>
              </a:tblGrid>
              <a:tr h="762000">
                <a:tc>
                  <a:txBody>
                    <a:bodyPr/>
                    <a:lstStyle/>
                    <a:p>
                      <a:r>
                        <a:rPr lang="en-US" dirty="0" smtClean="0"/>
                        <a:t>Feature</a:t>
                      </a:r>
                      <a:endParaRPr lang="en-US" dirty="0"/>
                    </a:p>
                  </a:txBody>
                  <a:tcPr/>
                </a:tc>
                <a:tc>
                  <a:txBody>
                    <a:bodyPr/>
                    <a:lstStyle/>
                    <a:p>
                      <a:r>
                        <a:rPr lang="en-US" dirty="0" smtClean="0"/>
                        <a:t>Purpose*</a:t>
                      </a:r>
                      <a:endParaRPr lang="en-US" dirty="0"/>
                    </a:p>
                  </a:txBody>
                  <a:tcPr/>
                </a:tc>
              </a:tr>
              <a:tr h="762000">
                <a:tc>
                  <a:txBody>
                    <a:bodyPr/>
                    <a:lstStyle/>
                    <a:p>
                      <a:endParaRPr lang="en-US"/>
                    </a:p>
                  </a:txBody>
                  <a:tcPr/>
                </a:tc>
                <a:tc>
                  <a:txBody>
                    <a:bodyPr/>
                    <a:lstStyle/>
                    <a:p>
                      <a:endParaRPr lang="en-US"/>
                    </a:p>
                  </a:txBody>
                  <a:tcPr/>
                </a:tc>
              </a:tr>
              <a:tr h="762000">
                <a:tc>
                  <a:txBody>
                    <a:bodyPr/>
                    <a:lstStyle/>
                    <a:p>
                      <a:endParaRPr lang="en-US"/>
                    </a:p>
                  </a:txBody>
                  <a:tcPr/>
                </a:tc>
                <a:tc>
                  <a:txBody>
                    <a:bodyPr/>
                    <a:lstStyle/>
                    <a:p>
                      <a:endParaRPr lang="en-US"/>
                    </a:p>
                  </a:txBody>
                  <a:tcPr/>
                </a:tc>
              </a:tr>
              <a:tr h="762000">
                <a:tc>
                  <a:txBody>
                    <a:bodyPr/>
                    <a:lstStyle/>
                    <a:p>
                      <a:endParaRPr lang="en-US"/>
                    </a:p>
                  </a:txBody>
                  <a:tcPr/>
                </a:tc>
                <a:tc>
                  <a:txBody>
                    <a:bodyPr/>
                    <a:lstStyle/>
                    <a:p>
                      <a:endParaRPr lang="en-US"/>
                    </a:p>
                  </a:txBody>
                  <a:tcPr/>
                </a:tc>
              </a:tr>
              <a:tr h="762000">
                <a:tc>
                  <a:txBody>
                    <a:bodyPr/>
                    <a:lstStyle/>
                    <a:p>
                      <a:endParaRPr lang="en-US"/>
                    </a:p>
                  </a:txBody>
                  <a:tcPr/>
                </a:tc>
                <a:tc>
                  <a:txBody>
                    <a:bodyPr/>
                    <a:lstStyle/>
                    <a:p>
                      <a:endParaRPr lang="en-US" dirty="0"/>
                    </a:p>
                  </a:txBody>
                  <a:tcPr/>
                </a:tc>
              </a:tr>
              <a:tr h="762000">
                <a:tc>
                  <a:txBody>
                    <a:bodyPr/>
                    <a:lstStyle/>
                    <a:p>
                      <a:endParaRPr lang="en-US"/>
                    </a:p>
                  </a:txBody>
                  <a:tcPr/>
                </a:tc>
                <a:tc>
                  <a:txBody>
                    <a:bodyPr/>
                    <a:lstStyle/>
                    <a:p>
                      <a:endParaRPr lang="en-US" dirty="0"/>
                    </a:p>
                  </a:txBody>
                  <a:tcPr/>
                </a:tc>
              </a:tr>
            </a:tbl>
          </a:graphicData>
        </a:graphic>
      </p:graphicFrame>
      <p:pic>
        <p:nvPicPr>
          <p:cNvPr id="1026" name="Picture 2"/>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4800600" y="1828800"/>
            <a:ext cx="39624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762000" y="6488668"/>
            <a:ext cx="7814960" cy="369332"/>
          </a:xfrm>
          <a:prstGeom prst="rect">
            <a:avLst/>
          </a:prstGeom>
          <a:noFill/>
        </p:spPr>
        <p:txBody>
          <a:bodyPr wrap="none" rtlCol="0">
            <a:spAutoFit/>
          </a:bodyPr>
          <a:lstStyle/>
          <a:p>
            <a:r>
              <a:rPr lang="en-US" dirty="0" smtClean="0"/>
              <a:t>*How does this feature help me read, comprehend, and learn the material?</a:t>
            </a:r>
            <a:endParaRPr lang="en-US" dirty="0"/>
          </a:p>
        </p:txBody>
      </p:sp>
    </p:spTree>
    <p:extLst>
      <p:ext uri="{BB962C8B-B14F-4D97-AF65-F5344CB8AC3E}">
        <p14:creationId xmlns:p14="http://schemas.microsoft.com/office/powerpoint/2010/main" val="14216636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369</TotalTime>
  <Words>851</Words>
  <Application>Microsoft Office PowerPoint</Application>
  <PresentationFormat>On-screen Show (4:3)</PresentationFormat>
  <Paragraphs>97</Paragraphs>
  <Slides>14</Slides>
  <Notes>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Clarity</vt:lpstr>
      <vt:lpstr>Reading 091</vt:lpstr>
      <vt:lpstr>SAMPLE Agenda</vt:lpstr>
      <vt:lpstr>OVERVEIW: Your  Textbook Analysis Project</vt:lpstr>
      <vt:lpstr>Text Organization and Its Relationship to Reading Comprehension</vt:lpstr>
      <vt:lpstr>TEXTBOOK PROJECT PROMPT: Your mission is to explain, in an organized process essay, to a person like yourself how to use your college textbook to the fullest advantage.   (It is acceptable to use the second person “you” in this paper since you are telling someone how to do something. However, your writing should be carefully proofread,)</vt:lpstr>
      <vt:lpstr>Key Vocabulary</vt:lpstr>
      <vt:lpstr>Key Vocabulary</vt:lpstr>
      <vt:lpstr>Take a “big picture” look at your textbook:  Physical Text Features that Facilitate Learning</vt:lpstr>
      <vt:lpstr>Notebook Entry: External Features     10/13</vt:lpstr>
      <vt:lpstr>Consistent External Features within Chapters that Facilitate Reading and Learning</vt:lpstr>
      <vt:lpstr>External Text Features within Chapters (Try for 8-10!)</vt:lpstr>
      <vt:lpstr>Here’s the textbook project outline:</vt:lpstr>
      <vt:lpstr>Group De-brief</vt:lpstr>
      <vt:lpstr>HOMEWORK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091</dc:title>
  <dc:creator>KIEFER</dc:creator>
  <cp:lastModifiedBy>Carrie</cp:lastModifiedBy>
  <cp:revision>23</cp:revision>
  <cp:lastPrinted>2014-10-13T17:36:30Z</cp:lastPrinted>
  <dcterms:created xsi:type="dcterms:W3CDTF">2014-10-13T00:39:37Z</dcterms:created>
  <dcterms:modified xsi:type="dcterms:W3CDTF">2015-05-22T21:35:03Z</dcterms:modified>
</cp:coreProperties>
</file>