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0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D48EC6C-F799-534F-B7A9-2E5916AA7A9F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CA77660-B82E-1A41-B64A-5DA5FD73E05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Psychology as a Science</a:t>
            </a:r>
            <a:br>
              <a:rPr lang="en-US" dirty="0" smtClean="0"/>
            </a:br>
            <a:r>
              <a:rPr lang="en-US" dirty="0" smtClean="0"/>
              <a:t>A Quick Pre-assessment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Pre-reading quiz for “Why Science?” Chapter</a:t>
            </a:r>
          </a:p>
          <a:p>
            <a:r>
              <a:rPr lang="en-US" dirty="0" smtClean="0"/>
              <a:t>Introduction to Psychology for Reading 091Unit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686" y="5182475"/>
            <a:ext cx="7374676" cy="81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5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effectLst/>
              </a:rPr>
              <a:t>Related RDG 100 Course Competencies and Skills</a:t>
            </a:r>
            <a:endParaRPr lang="en-US" sz="36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677824"/>
            <a:ext cx="3657600" cy="466344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2</a:t>
            </a:r>
            <a:r>
              <a:rPr lang="en-US" dirty="0">
                <a:solidFill>
                  <a:schemeClr val="accent6"/>
                </a:solidFill>
              </a:rPr>
              <a:t>. Create plans that use organizational skills to manage college textbook assignments.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  <a:p>
            <a:pPr marL="82296" indent="0">
              <a:buNone/>
            </a:pPr>
            <a:r>
              <a:rPr lang="en-US" dirty="0">
                <a:solidFill>
                  <a:schemeClr val="accent6"/>
                </a:solidFill>
              </a:rPr>
              <a:t>3. Create learning plans based on content area reading requirements. </a:t>
            </a:r>
            <a:endParaRPr lang="en-US" dirty="0" smtClean="0">
              <a:solidFill>
                <a:schemeClr val="accent6"/>
              </a:solidFill>
            </a:endParaRPr>
          </a:p>
          <a:p>
            <a:pPr marL="82296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4</a:t>
            </a:r>
            <a:r>
              <a:rPr lang="en-US" dirty="0">
                <a:solidFill>
                  <a:schemeClr val="accent6"/>
                </a:solidFill>
              </a:rPr>
              <a:t>. Effectively employ content area vocabulary.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accent6"/>
                </a:solidFill>
              </a:rPr>
              <a:t>5. Improve memory and concentration skills. 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endParaRPr lang="en-US" dirty="0">
              <a:solidFill>
                <a:schemeClr val="accent6"/>
              </a:solidFill>
            </a:endParaRPr>
          </a:p>
          <a:p>
            <a:pPr marL="82296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9</a:t>
            </a:r>
            <a:r>
              <a:rPr lang="en-US" dirty="0">
                <a:solidFill>
                  <a:schemeClr val="accent6"/>
                </a:solidFill>
              </a:rPr>
              <a:t>. Apply study reading systems to college textbook material. </a:t>
            </a:r>
          </a:p>
          <a:p>
            <a:pPr marL="82296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13</a:t>
            </a:r>
            <a:r>
              <a:rPr lang="en-US" dirty="0">
                <a:solidFill>
                  <a:schemeClr val="accent6"/>
                </a:solidFill>
              </a:rPr>
              <a:t>. Create strategies to prepare for and take exams. 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746191"/>
            <a:ext cx="3657600" cy="4663440"/>
          </a:xfrm>
        </p:spPr>
        <p:txBody>
          <a:bodyPr>
            <a:normAutofit fontScale="70000" lnSpcReduction="20000"/>
          </a:bodyPr>
          <a:lstStyle/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IX. Exams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   A. Preparing for exams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      1. Objective exams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      2. Essay exams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   B. Taking exams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      1. Objective exams </a:t>
            </a:r>
          </a:p>
          <a:p>
            <a:pPr marL="82296" indent="0">
              <a:buNone/>
            </a:pPr>
            <a:r>
              <a:rPr lang="en-US" dirty="0">
                <a:solidFill>
                  <a:schemeClr val="tx2"/>
                </a:solidFill>
              </a:rPr>
              <a:t>      2. Essay exams 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03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49" y="180635"/>
            <a:ext cx="7711639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chemeClr val="tx2"/>
                </a:solidFill>
                <a:effectLst/>
              </a:rPr>
              <a:t>Which of the following statements explain the scientific nature of psychology?</a:t>
            </a:r>
            <a:endParaRPr lang="en-US" sz="3200" b="1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34730"/>
            <a:ext cx="6959609" cy="4419600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studies begin with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hypothesis.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studies record observable data.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studies rely on research psychologists’ opinions when they report </a:t>
            </a:r>
            <a:r>
              <a:rPr lang="en-US" dirty="0" smtClean="0">
                <a:solidFill>
                  <a:srgbClr val="F88631"/>
                </a:solidFill>
              </a:rPr>
              <a:t>findings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is </a:t>
            </a:r>
            <a:r>
              <a:rPr lang="en-US" dirty="0" smtClean="0">
                <a:solidFill>
                  <a:srgbClr val="F88631"/>
                </a:solidFill>
              </a:rPr>
              <a:t>cumulative</a:t>
            </a:r>
            <a:r>
              <a:rPr lang="en-US" dirty="0" smtClean="0"/>
              <a:t> in that psychological knowledge builds on previous research and underpins new studies.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Psychologists are </a:t>
            </a:r>
            <a:r>
              <a:rPr lang="en-US" dirty="0" smtClean="0">
                <a:solidFill>
                  <a:srgbClr val="F88631"/>
                </a:solidFill>
              </a:rPr>
              <a:t>skeptical</a:t>
            </a:r>
            <a:r>
              <a:rPr lang="en-US" dirty="0" smtClean="0"/>
              <a:t>.</a:t>
            </a:r>
          </a:p>
          <a:p>
            <a:pPr marL="596646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19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effectLst/>
              </a:rPr>
              <a:t>Which of the following statements explain the scientific nature of psychology?</a:t>
            </a:r>
            <a:endParaRPr lang="en-US" sz="32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5513" y="1657884"/>
            <a:ext cx="7207438" cy="4590516"/>
          </a:xfrm>
        </p:spPr>
        <p:txBody>
          <a:bodyPr>
            <a:normAutofit fontScale="85000" lnSpcReduction="20000"/>
          </a:bodyPr>
          <a:lstStyle/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studies begin with a hypothesis.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studies record observable data.</a:t>
            </a:r>
          </a:p>
          <a:p>
            <a:pPr marL="596646" indent="-514350">
              <a:buFont typeface="+mj-lt"/>
              <a:buAutoNum type="alphaUcPeriod"/>
            </a:pPr>
            <a:r>
              <a:rPr lang="en-US" strike="sngStrike" dirty="0" smtClean="0">
                <a:solidFill>
                  <a:schemeClr val="accent6"/>
                </a:solidFill>
              </a:rPr>
              <a:t>Psychology studies rely on research psychologists’ opinions when they report findings.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Psychology is cumulative in that psychological knowledge builds on previous research and underpins new studies.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Psychologists are skeptical.</a:t>
            </a:r>
          </a:p>
          <a:p>
            <a:pPr marL="596646" indent="-514350">
              <a:buFont typeface="+mj-lt"/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21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7"/>
            <a:ext cx="7498080" cy="1255059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effectLst/>
              </a:rPr>
              <a:t>In psychology research with human and animal subjects (participants), researchers follow a code of ethics. Which of the following is</a:t>
            </a:r>
            <a:r>
              <a:rPr lang="en-US" sz="2400" i="1" dirty="0" smtClean="0">
                <a:solidFill>
                  <a:schemeClr val="tx2"/>
                </a:solidFill>
                <a:effectLst/>
              </a:rPr>
              <a:t> not </a:t>
            </a:r>
            <a:r>
              <a:rPr lang="en-US" sz="2400" dirty="0" smtClean="0">
                <a:solidFill>
                  <a:schemeClr val="tx2"/>
                </a:solidFill>
                <a:effectLst/>
              </a:rPr>
              <a:t>a likely one of those codes?</a:t>
            </a:r>
            <a:endParaRPr lang="en-US" sz="2400" dirty="0">
              <a:solidFill>
                <a:schemeClr val="tx2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6233" y="1828800"/>
            <a:ext cx="7335624" cy="4341799"/>
          </a:xfrm>
        </p:spPr>
        <p:txBody>
          <a:bodyPr>
            <a:normAutofit fontScale="77500" lnSpcReduction="20000"/>
          </a:bodyPr>
          <a:lstStyle/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Psychologist must weigh the potential </a:t>
            </a:r>
            <a:r>
              <a:rPr lang="en-US" dirty="0" smtClean="0">
                <a:solidFill>
                  <a:srgbClr val="F88631"/>
                </a:solidFill>
              </a:rPr>
              <a:t>benefits versus risks </a:t>
            </a:r>
            <a:r>
              <a:rPr lang="en-US" dirty="0" smtClean="0"/>
              <a:t>to participants in their studies.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Psychologists can share individual results of a study with or without a </a:t>
            </a:r>
            <a:r>
              <a:rPr lang="en-US" dirty="0" smtClean="0">
                <a:solidFill>
                  <a:srgbClr val="F88631"/>
                </a:solidFill>
              </a:rPr>
              <a:t>confidentiality</a:t>
            </a:r>
            <a:r>
              <a:rPr lang="en-US" dirty="0" smtClean="0"/>
              <a:t> agreement.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Psychologists must ask participants for </a:t>
            </a:r>
            <a:r>
              <a:rPr lang="en-US" dirty="0" smtClean="0">
                <a:solidFill>
                  <a:srgbClr val="F88631"/>
                </a:solidFill>
              </a:rPr>
              <a:t>informed consent </a:t>
            </a:r>
            <a:r>
              <a:rPr lang="en-US" dirty="0" smtClean="0"/>
              <a:t>– that is, that they have chosen to participate in the study or experiment.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Participants who have been </a:t>
            </a:r>
            <a:r>
              <a:rPr lang="en-US" dirty="0" smtClean="0">
                <a:solidFill>
                  <a:srgbClr val="F88631"/>
                </a:solidFill>
              </a:rPr>
              <a:t>deceived</a:t>
            </a:r>
            <a:r>
              <a:rPr lang="en-US" dirty="0" smtClean="0"/>
              <a:t> about the true nature of a study must be </a:t>
            </a:r>
            <a:r>
              <a:rPr lang="en-US" dirty="0" smtClean="0">
                <a:solidFill>
                  <a:srgbClr val="F88631"/>
                </a:solidFill>
              </a:rPr>
              <a:t>debriefed</a:t>
            </a:r>
            <a:r>
              <a:rPr lang="en-US" dirty="0" smtClean="0"/>
              <a:t> afterwards.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417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In psychology research with human and animal subjects (participants), researchers follow a code of ethics. Which of the following is</a:t>
            </a:r>
            <a:r>
              <a:rPr lang="en-US" sz="2400" i="1" dirty="0" smtClean="0"/>
              <a:t> not </a:t>
            </a:r>
            <a:r>
              <a:rPr lang="en-US" sz="2400" dirty="0" smtClean="0"/>
              <a:t>a likely one of those codes?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88620"/>
            <a:ext cx="7036522" cy="3914510"/>
          </a:xfrm>
        </p:spPr>
        <p:txBody>
          <a:bodyPr>
            <a:normAutofit fontScale="70000" lnSpcReduction="20000"/>
          </a:bodyPr>
          <a:lstStyle/>
          <a:p>
            <a:pPr marL="596646" indent="-514350">
              <a:buFont typeface="+mj-lt"/>
              <a:buAutoNum type="alphaUcPeriod"/>
            </a:pPr>
            <a:r>
              <a:rPr lang="en-US" strike="sngStrike" dirty="0" smtClean="0"/>
              <a:t>Psychologist must weigh the potential </a:t>
            </a:r>
            <a:r>
              <a:rPr lang="en-US" strike="sngStrike" dirty="0" smtClean="0">
                <a:solidFill>
                  <a:srgbClr val="F88631"/>
                </a:solidFill>
              </a:rPr>
              <a:t>benefits versus risks </a:t>
            </a:r>
            <a:r>
              <a:rPr lang="en-US" strike="sngStrike" dirty="0" smtClean="0"/>
              <a:t>to participants in their studies.</a:t>
            </a:r>
          </a:p>
          <a:p>
            <a:pPr marL="596646" indent="-514350">
              <a:buFont typeface="+mj-lt"/>
              <a:buAutoNum type="alphaUcPeriod"/>
            </a:pPr>
            <a:r>
              <a:rPr lang="en-US" dirty="0" smtClean="0"/>
              <a:t>Psychologists can share individual results of a study with or without a </a:t>
            </a:r>
            <a:r>
              <a:rPr lang="en-US" dirty="0" smtClean="0">
                <a:solidFill>
                  <a:srgbClr val="F88631"/>
                </a:solidFill>
              </a:rPr>
              <a:t>confidentiality</a:t>
            </a:r>
            <a:r>
              <a:rPr lang="en-US" dirty="0" smtClean="0"/>
              <a:t> agreement. </a:t>
            </a:r>
            <a:r>
              <a:rPr lang="en-US" dirty="0" smtClean="0">
                <a:solidFill>
                  <a:srgbClr val="FF0000"/>
                </a:solidFill>
              </a:rPr>
              <a:t>(NOT TRUE)</a:t>
            </a:r>
          </a:p>
          <a:p>
            <a:pPr marL="596646" indent="-514350">
              <a:buFont typeface="+mj-lt"/>
              <a:buAutoNum type="alphaUcPeriod"/>
            </a:pPr>
            <a:r>
              <a:rPr lang="en-US" strike="sngStrike" dirty="0" smtClean="0"/>
              <a:t>Psychologists must ask participants for </a:t>
            </a:r>
            <a:r>
              <a:rPr lang="en-US" strike="sngStrike" dirty="0" smtClean="0">
                <a:solidFill>
                  <a:srgbClr val="F88631"/>
                </a:solidFill>
              </a:rPr>
              <a:t>informed consent </a:t>
            </a:r>
            <a:r>
              <a:rPr lang="en-US" strike="sngStrike" dirty="0" smtClean="0"/>
              <a:t>– that is, that they have chosen to participate in the study or experiment.</a:t>
            </a:r>
          </a:p>
          <a:p>
            <a:pPr marL="596646" indent="-514350">
              <a:buFont typeface="+mj-lt"/>
              <a:buAutoNum type="alphaUcPeriod"/>
            </a:pPr>
            <a:r>
              <a:rPr lang="en-US" strike="sngStrike" dirty="0" smtClean="0"/>
              <a:t>Participants who have been </a:t>
            </a:r>
            <a:r>
              <a:rPr lang="en-US" strike="sngStrike" dirty="0" smtClean="0">
                <a:solidFill>
                  <a:srgbClr val="F88631"/>
                </a:solidFill>
              </a:rPr>
              <a:t>deceived</a:t>
            </a:r>
            <a:r>
              <a:rPr lang="en-US" strike="sngStrike" dirty="0" smtClean="0"/>
              <a:t> about the true nature of a study must be </a:t>
            </a:r>
            <a:r>
              <a:rPr lang="en-US" strike="sngStrike" dirty="0" smtClean="0">
                <a:solidFill>
                  <a:srgbClr val="F88631"/>
                </a:solidFill>
              </a:rPr>
              <a:t>debriefed</a:t>
            </a:r>
            <a:r>
              <a:rPr lang="en-US" strike="sngStrike" dirty="0" smtClean="0"/>
              <a:t> afterwards.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752286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29</TotalTime>
  <Words>443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Solstice</vt:lpstr>
      <vt:lpstr>Psychology as a Science A Quick Pre-assessment</vt:lpstr>
      <vt:lpstr>Related RDG 100 Course Competencies and Skills</vt:lpstr>
      <vt:lpstr>Which of the following statements explain the scientific nature of psychology?</vt:lpstr>
      <vt:lpstr>Which of the following statements explain the scientific nature of psychology?</vt:lpstr>
      <vt:lpstr>In psychology research with human and animal subjects (participants), researchers follow a code of ethics. Which of the following is not a likely one of those codes?</vt:lpstr>
      <vt:lpstr>In psychology research with human and animal subjects (participants), researchers follow a code of ethics. Which of the following is not a likely one of those codes?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as a Science A Quick Pre-assessment</dc:title>
  <dc:creator>Default</dc:creator>
  <cp:lastModifiedBy>Carrie</cp:lastModifiedBy>
  <cp:revision>4</cp:revision>
  <dcterms:created xsi:type="dcterms:W3CDTF">2014-09-15T18:20:15Z</dcterms:created>
  <dcterms:modified xsi:type="dcterms:W3CDTF">2015-05-22T22:16:32Z</dcterms:modified>
</cp:coreProperties>
</file>