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C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62" autoAdjust="0"/>
    <p:restoredTop sz="94660"/>
  </p:normalViewPr>
  <p:slideViewPr>
    <p:cSldViewPr snapToGrid="0" snapToObjects="1">
      <p:cViewPr>
        <p:scale>
          <a:sx n="110" d="100"/>
          <a:sy n="110" d="100"/>
        </p:scale>
        <p:origin x="-48" y="2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5/22/2015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855" y="854022"/>
            <a:ext cx="9144000" cy="2132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02917" y="150472"/>
            <a:ext cx="7588370" cy="70355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Psychology Defined and Analyzed</a:t>
            </a:r>
            <a:endParaRPr lang="en-US" sz="36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7212" y="3249997"/>
            <a:ext cx="3796145" cy="2518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08969" y="5820194"/>
            <a:ext cx="1872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Image source: </a:t>
            </a:r>
            <a:r>
              <a:rPr lang="en-US" sz="1000" dirty="0" err="1" smtClean="0"/>
              <a:t>smiteme</a:t>
            </a:r>
            <a:r>
              <a:rPr lang="en-US" sz="1000" dirty="0" smtClean="0"/>
              <a:t> on Flickr</a:t>
            </a:r>
            <a:endParaRPr lang="en-US" sz="1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672" y="5994704"/>
            <a:ext cx="6815964" cy="751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00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597" y="123677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American Psychological Association (APA) Offers Extended Definition (Part III)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158" y="1259458"/>
            <a:ext cx="7967529" cy="5381444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chemeClr val="accent6"/>
                </a:solidFill>
              </a:rPr>
              <a:t>Psychology</a:t>
            </a:r>
            <a:r>
              <a:rPr lang="en-US" sz="2400" dirty="0" smtClean="0"/>
              <a:t> </a:t>
            </a:r>
            <a:r>
              <a:rPr lang="en-US" sz="2400" dirty="0"/>
              <a:t>is a doctoral-level </a:t>
            </a:r>
            <a:r>
              <a:rPr lang="en-US" sz="2400" dirty="0" smtClean="0"/>
              <a:t>profession.</a:t>
            </a:r>
          </a:p>
          <a:p>
            <a:r>
              <a:rPr lang="en-US" sz="2400" b="1" dirty="0" smtClean="0">
                <a:solidFill>
                  <a:schemeClr val="accent6"/>
                </a:solidFill>
              </a:rPr>
              <a:t>Psychologists</a:t>
            </a:r>
            <a:r>
              <a:rPr lang="en-US" sz="2400" dirty="0" smtClean="0"/>
              <a:t> </a:t>
            </a:r>
            <a:r>
              <a:rPr lang="en-US" sz="2400" dirty="0"/>
              <a:t>study both normal and abnormal functioning and treat patients with mental and emotional problems. They also study and encourage behaviors that build wellness and emotional </a:t>
            </a:r>
            <a:r>
              <a:rPr lang="en-US" sz="2400" b="1" dirty="0">
                <a:solidFill>
                  <a:schemeClr val="accent3"/>
                </a:solidFill>
              </a:rPr>
              <a:t>resilience</a:t>
            </a:r>
            <a:r>
              <a:rPr lang="en-US" sz="2400" dirty="0"/>
              <a:t>. </a:t>
            </a:r>
            <a:endParaRPr lang="en-US" sz="2400" dirty="0" smtClean="0"/>
          </a:p>
          <a:p>
            <a:r>
              <a:rPr lang="en-US" sz="2400" dirty="0" smtClean="0"/>
              <a:t>Today</a:t>
            </a:r>
            <a:r>
              <a:rPr lang="en-US" sz="2400" dirty="0"/>
              <a:t>, as the link between mind and body is well-recognized, more </a:t>
            </a:r>
            <a:r>
              <a:rPr lang="en-US" sz="2400" b="1" dirty="0" smtClean="0">
                <a:solidFill>
                  <a:schemeClr val="accent6"/>
                </a:solidFill>
              </a:rPr>
              <a:t>psychologist</a:t>
            </a:r>
            <a:r>
              <a:rPr lang="en-US" sz="2400" dirty="0" smtClean="0"/>
              <a:t>s </a:t>
            </a:r>
            <a:r>
              <a:rPr lang="en-US" sz="2400" dirty="0"/>
              <a:t>are teaming with other health care providers to provide </a:t>
            </a:r>
            <a:r>
              <a:rPr lang="en-US" sz="2400" dirty="0" smtClean="0"/>
              <a:t>whole-person health </a:t>
            </a:r>
            <a:r>
              <a:rPr lang="en-US" sz="2400" dirty="0"/>
              <a:t>care for patients. </a:t>
            </a:r>
            <a:r>
              <a:rPr lang="en-US" dirty="0"/>
              <a:t> 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51708" y="6106452"/>
            <a:ext cx="80922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</a:rPr>
              <a:t>Source: </a:t>
            </a:r>
            <a:r>
              <a:rPr lang="en-US" sz="1400" dirty="0" smtClean="0">
                <a:solidFill>
                  <a:schemeClr val="tx2"/>
                </a:solidFill>
              </a:rPr>
              <a:t> </a:t>
            </a:r>
            <a:r>
              <a:rPr lang="en-US" sz="1400" i="1" dirty="0" smtClean="0">
                <a:solidFill>
                  <a:schemeClr val="tx2"/>
                </a:solidFill>
              </a:rPr>
              <a:t>The American Psychological Society</a:t>
            </a:r>
            <a:r>
              <a:rPr lang="en-US" sz="1400" dirty="0" smtClean="0">
                <a:solidFill>
                  <a:schemeClr val="tx2"/>
                </a:solidFill>
              </a:rPr>
              <a:t>. Web. 2014. Retrieved from http</a:t>
            </a:r>
            <a:r>
              <a:rPr lang="en-US" sz="1400" dirty="0">
                <a:solidFill>
                  <a:schemeClr val="tx2"/>
                </a:solidFill>
              </a:rPr>
              <a:t>://www.apa.org/about/index.aspx </a:t>
            </a:r>
          </a:p>
        </p:txBody>
      </p:sp>
    </p:spTree>
    <p:extLst>
      <p:ext uri="{BB962C8B-B14F-4D97-AF65-F5344CB8AC3E}">
        <p14:creationId xmlns:p14="http://schemas.microsoft.com/office/powerpoint/2010/main" val="2142344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Study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7346" y="1539432"/>
            <a:ext cx="7446341" cy="4708967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en-US" dirty="0" smtClean="0"/>
              <a:t>Understand and apply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tymology</a:t>
            </a:r>
          </a:p>
          <a:p>
            <a:pPr lvl="1"/>
            <a:r>
              <a:rPr lang="en-US" dirty="0"/>
              <a:t>m</a:t>
            </a:r>
            <a:r>
              <a:rPr lang="en-US" dirty="0" smtClean="0"/>
              <a:t>orphology</a:t>
            </a:r>
          </a:p>
          <a:p>
            <a:pPr lvl="1"/>
            <a:r>
              <a:rPr lang="en-US" dirty="0" smtClean="0"/>
              <a:t>context</a:t>
            </a:r>
          </a:p>
          <a:p>
            <a:pPr marL="402336" lvl="1" indent="0">
              <a:buNone/>
            </a:pPr>
            <a:r>
              <a:rPr lang="en-US" dirty="0" smtClean="0"/>
              <a:t>to most </a:t>
            </a:r>
            <a:r>
              <a:rPr lang="en-US" dirty="0" smtClean="0">
                <a:solidFill>
                  <a:srgbClr val="964305"/>
                </a:solidFill>
              </a:rPr>
              <a:t>effectively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chemeClr val="accent5"/>
                </a:solidFill>
              </a:rPr>
              <a:t>efficiently</a:t>
            </a:r>
            <a:r>
              <a:rPr lang="en-US" dirty="0" smtClean="0">
                <a:solidFill>
                  <a:srgbClr val="36C8D4"/>
                </a:solidFill>
              </a:rPr>
              <a:t> </a:t>
            </a:r>
            <a:r>
              <a:rPr lang="en-US" dirty="0" smtClean="0"/>
              <a:t>understand the language in psychology textbooks, articles, and lectures.</a:t>
            </a:r>
          </a:p>
          <a:p>
            <a:r>
              <a:rPr lang="en-US" sz="2800" dirty="0" smtClean="0"/>
              <a:t>To expand vocabulary by noting words with which you may be unfamiliar (i.e. words in this presentation in </a:t>
            </a:r>
            <a:r>
              <a:rPr lang="en-US" sz="2800" dirty="0" smtClean="0">
                <a:solidFill>
                  <a:srgbClr val="C00000"/>
                </a:solidFill>
              </a:rPr>
              <a:t>red</a:t>
            </a:r>
            <a:r>
              <a:rPr lang="en-US" sz="2800" dirty="0" smtClean="0"/>
              <a:t> such </a:t>
            </a:r>
            <a:r>
              <a:rPr lang="en-US" sz="2800" dirty="0" err="1" smtClean="0"/>
              <a:t>as“</a:t>
            </a:r>
            <a:r>
              <a:rPr lang="en-US" sz="2800" b="1" dirty="0" err="1" smtClean="0">
                <a:solidFill>
                  <a:schemeClr val="accent3"/>
                </a:solidFill>
              </a:rPr>
              <a:t>honed</a:t>
            </a:r>
            <a:r>
              <a:rPr lang="en-US" sz="2800" b="1" dirty="0" smtClean="0">
                <a:solidFill>
                  <a:schemeClr val="accent3"/>
                </a:solidFill>
              </a:rPr>
              <a:t>”)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3421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405114"/>
            <a:ext cx="7498080" cy="787078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Reading 100 Competencies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35608" y="1417320"/>
            <a:ext cx="3165329" cy="4663440"/>
          </a:xfrm>
        </p:spPr>
        <p:txBody>
          <a:bodyPr/>
          <a:lstStyle/>
          <a:p>
            <a:pPr marL="82296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4. Effectively employ content area vocabulary. </a:t>
            </a:r>
          </a:p>
          <a:p>
            <a:pPr marL="82296" indent="0">
              <a:buNone/>
            </a:pPr>
            <a:r>
              <a:rPr lang="en-US" sz="2400" dirty="0">
                <a:solidFill>
                  <a:schemeClr val="accent6"/>
                </a:solidFill>
              </a:rPr>
              <a:t>5. Improve memory and concentration skills. </a:t>
            </a:r>
            <a:r>
              <a:rPr lang="en-US" sz="2400" dirty="0" smtClean="0">
                <a:solidFill>
                  <a:schemeClr val="accent6"/>
                </a:solidFill>
              </a:rPr>
              <a:t> </a:t>
            </a:r>
            <a:endParaRPr lang="en-US" sz="2400" dirty="0">
              <a:solidFill>
                <a:schemeClr val="accent6"/>
              </a:solidFill>
            </a:endParaRP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838218" y="1352309"/>
            <a:ext cx="3275636" cy="466344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000" dirty="0">
                <a:solidFill>
                  <a:schemeClr val="accent3"/>
                </a:solidFill>
              </a:rPr>
              <a:t>IV. Content Area Vocabulary </a:t>
            </a:r>
          </a:p>
          <a:p>
            <a:pPr marL="82296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A</a:t>
            </a:r>
            <a:r>
              <a:rPr lang="en-US" sz="2000" dirty="0">
                <a:solidFill>
                  <a:schemeClr val="accent3"/>
                </a:solidFill>
              </a:rPr>
              <a:t>. Vocabulary memory </a:t>
            </a:r>
            <a:r>
              <a:rPr lang="en-US" sz="2000" dirty="0" smtClean="0">
                <a:solidFill>
                  <a:schemeClr val="accent3"/>
                </a:solidFill>
              </a:rPr>
              <a:t>systems </a:t>
            </a:r>
            <a:endParaRPr lang="en-US" sz="2000" dirty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B</a:t>
            </a:r>
            <a:r>
              <a:rPr lang="en-US" sz="2000" dirty="0">
                <a:solidFill>
                  <a:schemeClr val="accent3"/>
                </a:solidFill>
              </a:rPr>
              <a:t>. Vocabulary Journals </a:t>
            </a:r>
          </a:p>
          <a:p>
            <a:pPr marL="82296" indent="0">
              <a:buNone/>
            </a:pPr>
            <a:r>
              <a:rPr lang="en-US" sz="2000" dirty="0" smtClean="0">
                <a:solidFill>
                  <a:schemeClr val="accent3"/>
                </a:solidFill>
              </a:rPr>
              <a:t>C</a:t>
            </a:r>
            <a:r>
              <a:rPr lang="en-US" sz="2000" dirty="0">
                <a:solidFill>
                  <a:schemeClr val="accent3"/>
                </a:solidFill>
              </a:rPr>
              <a:t>. Academic </a:t>
            </a:r>
            <a:r>
              <a:rPr lang="en-US" sz="2000" dirty="0" smtClean="0">
                <a:solidFill>
                  <a:schemeClr val="accent3"/>
                </a:solidFill>
              </a:rPr>
              <a:t>vocabulary </a:t>
            </a:r>
            <a:r>
              <a:rPr lang="en-US" sz="2000" dirty="0">
                <a:solidFill>
                  <a:schemeClr val="accent3"/>
                </a:solidFill>
              </a:rPr>
              <a:t>development </a:t>
            </a:r>
          </a:p>
          <a:p>
            <a:pPr marL="82296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466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ETYMOLOGY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Explores the origin of a word and provides the reader with a deeper understanding, (“true sense”) making it easier to remember and retrieve.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47738" y="3921994"/>
            <a:ext cx="8195734" cy="138499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964305"/>
                </a:solidFill>
              </a:rPr>
              <a:t>Psychology</a:t>
            </a:r>
            <a:r>
              <a:rPr lang="en-US" sz="2800" dirty="0" smtClean="0">
                <a:solidFill>
                  <a:srgbClr val="964305"/>
                </a:solidFill>
              </a:rPr>
              <a:t> is from the Greek word parts </a:t>
            </a:r>
            <a:r>
              <a:rPr lang="en-US" sz="2800" i="1" dirty="0" err="1">
                <a:solidFill>
                  <a:srgbClr val="964305"/>
                </a:solidFill>
              </a:rPr>
              <a:t>psykhe</a:t>
            </a:r>
            <a:r>
              <a:rPr lang="en-US" sz="2800" i="1" dirty="0">
                <a:solidFill>
                  <a:srgbClr val="964305"/>
                </a:solidFill>
              </a:rPr>
              <a:t>-</a:t>
            </a:r>
            <a:r>
              <a:rPr lang="en-US" sz="2800" dirty="0">
                <a:solidFill>
                  <a:srgbClr val="964305"/>
                </a:solidFill>
              </a:rPr>
              <a:t> "breath, spirit, </a:t>
            </a:r>
            <a:r>
              <a:rPr lang="en-US" sz="2800" dirty="0" smtClean="0">
                <a:solidFill>
                  <a:srgbClr val="964305"/>
                </a:solidFill>
              </a:rPr>
              <a:t>soul” + -</a:t>
            </a:r>
            <a:r>
              <a:rPr lang="en-US" sz="2800" i="1" dirty="0" smtClean="0">
                <a:solidFill>
                  <a:srgbClr val="964305"/>
                </a:solidFill>
              </a:rPr>
              <a:t>logia</a:t>
            </a:r>
            <a:r>
              <a:rPr lang="en-US" sz="2800" dirty="0" smtClean="0">
                <a:solidFill>
                  <a:srgbClr val="964305"/>
                </a:solidFill>
              </a:rPr>
              <a:t> “study of”.  It was first used in the 15</a:t>
            </a:r>
            <a:r>
              <a:rPr lang="en-US" sz="2800" baseline="30000" dirty="0" smtClean="0">
                <a:solidFill>
                  <a:srgbClr val="964305"/>
                </a:solidFill>
              </a:rPr>
              <a:t>th</a:t>
            </a:r>
            <a:r>
              <a:rPr lang="en-US" sz="2800" dirty="0" smtClean="0">
                <a:solidFill>
                  <a:srgbClr val="964305"/>
                </a:solidFill>
              </a:rPr>
              <a:t> and 16</a:t>
            </a:r>
            <a:r>
              <a:rPr lang="en-US" sz="2800" baseline="30000" dirty="0" smtClean="0">
                <a:solidFill>
                  <a:srgbClr val="964305"/>
                </a:solidFill>
              </a:rPr>
              <a:t>th</a:t>
            </a:r>
            <a:r>
              <a:rPr lang="en-US" sz="2800" dirty="0" smtClean="0">
                <a:solidFill>
                  <a:srgbClr val="964305"/>
                </a:solidFill>
              </a:rPr>
              <a:t> centuries.</a:t>
            </a:r>
            <a:endParaRPr lang="en-US" sz="2800" dirty="0">
              <a:solidFill>
                <a:srgbClr val="96430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28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Studies the parts that make a word, including </a:t>
            </a:r>
            <a:r>
              <a:rPr lang="en-US" b="1" dirty="0" smtClean="0">
                <a:solidFill>
                  <a:schemeClr val="accent3"/>
                </a:solidFill>
              </a:rPr>
              <a:t>affixes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6"/>
                </a:solidFill>
              </a:rPr>
              <a:t>(prefixes/suffixes) </a:t>
            </a:r>
            <a:r>
              <a:rPr lang="en-US" dirty="0" smtClean="0"/>
              <a:t>and </a:t>
            </a:r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roots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Uses analytical skills and relies on knowledge of Greek and Latin.</a:t>
            </a:r>
          </a:p>
          <a:p>
            <a:pPr marL="82296" indent="0">
              <a:buNone/>
            </a:pPr>
            <a:endParaRPr lang="en-US" dirty="0"/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37954" y="4199467"/>
            <a:ext cx="8195734" cy="9541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964305"/>
                </a:solidFill>
              </a:rPr>
              <a:t>Psychology</a:t>
            </a:r>
            <a:r>
              <a:rPr lang="en-US" sz="2800" dirty="0" smtClean="0">
                <a:solidFill>
                  <a:srgbClr val="964305"/>
                </a:solidFill>
              </a:rPr>
              <a:t> is from the Greek word parts</a:t>
            </a:r>
          </a:p>
          <a:p>
            <a:r>
              <a:rPr lang="en-US" sz="2800" dirty="0" smtClean="0">
                <a:solidFill>
                  <a:srgbClr val="964305"/>
                </a:solidFill>
              </a:rPr>
              <a:t> </a:t>
            </a:r>
            <a:r>
              <a:rPr lang="en-US" sz="2800" i="1" u="sng" dirty="0" smtClean="0">
                <a:solidFill>
                  <a:srgbClr val="964305"/>
                </a:solidFill>
              </a:rPr>
              <a:t>psych</a:t>
            </a:r>
            <a:r>
              <a:rPr lang="en-US" sz="2800" i="1" dirty="0" smtClean="0">
                <a:solidFill>
                  <a:srgbClr val="964305"/>
                </a:solidFill>
              </a:rPr>
              <a:t> </a:t>
            </a:r>
            <a:r>
              <a:rPr lang="en-US" sz="2800" dirty="0" smtClean="0">
                <a:solidFill>
                  <a:srgbClr val="964305"/>
                </a:solidFill>
              </a:rPr>
              <a:t>“mind” + -</a:t>
            </a:r>
            <a:r>
              <a:rPr lang="en-US" sz="2800" i="1" u="sng" dirty="0" smtClean="0">
                <a:solidFill>
                  <a:srgbClr val="964305"/>
                </a:solidFill>
              </a:rPr>
              <a:t>ology</a:t>
            </a:r>
            <a:r>
              <a:rPr lang="en-US" sz="2800" i="1" dirty="0" smtClean="0">
                <a:solidFill>
                  <a:srgbClr val="964305"/>
                </a:solidFill>
              </a:rPr>
              <a:t> </a:t>
            </a:r>
            <a:r>
              <a:rPr lang="en-US" sz="2800" dirty="0" smtClean="0">
                <a:solidFill>
                  <a:srgbClr val="964305"/>
                </a:solidFill>
              </a:rPr>
              <a:t>“study of”.  </a:t>
            </a:r>
            <a:endParaRPr lang="en-US" sz="2800" dirty="0">
              <a:solidFill>
                <a:srgbClr val="964305"/>
              </a:solidFill>
            </a:endParaRPr>
          </a:p>
        </p:txBody>
      </p:sp>
      <p:sp>
        <p:nvSpPr>
          <p:cNvPr id="5" name="Rectangular Callout 4"/>
          <p:cNvSpPr/>
          <p:nvPr/>
        </p:nvSpPr>
        <p:spPr>
          <a:xfrm>
            <a:off x="4673600" y="5462952"/>
            <a:ext cx="3819821" cy="1066800"/>
          </a:xfrm>
          <a:prstGeom prst="wedgeRectCallout">
            <a:avLst>
              <a:gd name="adj1" fmla="val 2971"/>
              <a:gd name="adj2" fmla="val -104166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NOTE: The spelling of the parts is the same and the meaning is consistent with modern use.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40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182" y="80635"/>
            <a:ext cx="4002656" cy="967566"/>
          </a:xfrm>
        </p:spPr>
        <p:txBody>
          <a:bodyPr>
            <a:noAutofit/>
          </a:bodyPr>
          <a:lstStyle/>
          <a:p>
            <a:r>
              <a:rPr lang="en-US" sz="4400" dirty="0" smtClean="0"/>
              <a:t>Root = PSYCH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951" y="1242204"/>
            <a:ext cx="2915729" cy="3191773"/>
          </a:xfrm>
        </p:spPr>
        <p:txBody>
          <a:bodyPr/>
          <a:lstStyle/>
          <a:p>
            <a:pPr marL="82296" indent="0">
              <a:buNone/>
            </a:pPr>
            <a:r>
              <a:rPr lang="en-US" sz="2400" b="1" dirty="0" smtClean="0">
                <a:solidFill>
                  <a:schemeClr val="accent3"/>
                </a:solidFill>
              </a:rPr>
              <a:t>NOUNS</a:t>
            </a:r>
          </a:p>
          <a:p>
            <a:r>
              <a:rPr lang="en-US" dirty="0" smtClean="0"/>
              <a:t>psych</a:t>
            </a:r>
            <a:r>
              <a:rPr lang="en-US" b="1" u="sng" dirty="0" smtClean="0">
                <a:solidFill>
                  <a:schemeClr val="accent6"/>
                </a:solidFill>
              </a:rPr>
              <a:t>e</a:t>
            </a:r>
          </a:p>
          <a:p>
            <a:r>
              <a:rPr lang="en-US" dirty="0"/>
              <a:t>p</a:t>
            </a:r>
            <a:r>
              <a:rPr lang="en-US" dirty="0" smtClean="0"/>
              <a:t>sych</a:t>
            </a:r>
            <a:r>
              <a:rPr lang="en-US" b="1" u="sng" dirty="0" smtClean="0">
                <a:solidFill>
                  <a:schemeClr val="accent6"/>
                </a:solidFill>
              </a:rPr>
              <a:t>iatry</a:t>
            </a:r>
          </a:p>
          <a:p>
            <a:r>
              <a:rPr lang="en-US" dirty="0"/>
              <a:t>p</a:t>
            </a:r>
            <a:r>
              <a:rPr lang="en-US" dirty="0" smtClean="0"/>
              <a:t>sych</a:t>
            </a:r>
            <a:r>
              <a:rPr lang="en-US" b="1" u="sng" dirty="0" smtClean="0">
                <a:solidFill>
                  <a:schemeClr val="accent6"/>
                </a:solidFill>
              </a:rPr>
              <a:t>ology</a:t>
            </a:r>
          </a:p>
          <a:p>
            <a:r>
              <a:rPr lang="en-US" dirty="0" smtClean="0"/>
              <a:t>psych</a:t>
            </a:r>
            <a:r>
              <a:rPr lang="en-US" b="1" u="sng" dirty="0" smtClean="0">
                <a:solidFill>
                  <a:schemeClr val="accent6"/>
                </a:solidFill>
              </a:rPr>
              <a:t>osis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2465408" y="4174595"/>
            <a:ext cx="4867154" cy="1574594"/>
          </a:xfrm>
          <a:prstGeom prst="wedgeRectCallout">
            <a:avLst>
              <a:gd name="adj1" fmla="val -15906"/>
              <a:gd name="adj2" fmla="val -8324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Suffixes</a:t>
            </a:r>
            <a:r>
              <a:rPr lang="en-US" dirty="0" smtClean="0"/>
              <a:t> </a:t>
            </a:r>
            <a:r>
              <a:rPr lang="en-US" sz="2200" dirty="0" smtClean="0"/>
              <a:t>change the part of speech (verb, noun, etc.) of the root and can add greater detail.</a:t>
            </a:r>
            <a:endParaRPr lang="en-US" sz="2200" dirty="0"/>
          </a:p>
        </p:txBody>
      </p:sp>
      <p:sp>
        <p:nvSpPr>
          <p:cNvPr id="5" name="TextBox 4"/>
          <p:cNvSpPr txBox="1"/>
          <p:nvPr/>
        </p:nvSpPr>
        <p:spPr>
          <a:xfrm>
            <a:off x="1028946" y="5749189"/>
            <a:ext cx="7883821" cy="9233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HINT</a:t>
            </a:r>
            <a:r>
              <a:rPr lang="en-US" dirty="0" smtClean="0"/>
              <a:t>:  When using word parts to understand a word’s meaning, stop and think of other words that have the same part and their meanings.  It will help you effectively and efficiently arrive at the correct meaning of the word.</a:t>
            </a:r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4278702" y="1221685"/>
            <a:ext cx="4865298" cy="2030473"/>
          </a:xfrm>
          <a:prstGeom prst="rect">
            <a:avLst/>
          </a:prstGeom>
        </p:spPr>
        <p:txBody>
          <a:bodyPr>
            <a:noAutofit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sz="2800" dirty="0" smtClean="0"/>
              <a:t>psycholog</a:t>
            </a:r>
            <a:r>
              <a:rPr lang="en-US" sz="2800" b="1" dirty="0" smtClean="0">
                <a:solidFill>
                  <a:schemeClr val="accent6"/>
                </a:solidFill>
              </a:rPr>
              <a:t>ist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3"/>
                </a:solidFill>
              </a:rPr>
              <a:t>(noun)</a:t>
            </a:r>
          </a:p>
          <a:p>
            <a:r>
              <a:rPr lang="en-US" sz="2800" dirty="0" smtClean="0"/>
              <a:t>psycholog</a:t>
            </a:r>
            <a:r>
              <a:rPr lang="en-US" sz="2800" b="1" dirty="0" smtClean="0">
                <a:solidFill>
                  <a:schemeClr val="accent6"/>
                </a:solidFill>
              </a:rPr>
              <a:t>ically</a:t>
            </a:r>
            <a:r>
              <a:rPr lang="en-US" sz="2800" b="1" dirty="0" smtClean="0">
                <a:solidFill>
                  <a:schemeClr val="accent3"/>
                </a:solidFill>
              </a:rPr>
              <a:t> (adverb)</a:t>
            </a:r>
          </a:p>
          <a:p>
            <a:r>
              <a:rPr lang="en-US" sz="2800" dirty="0" smtClean="0"/>
              <a:t>psycholog</a:t>
            </a:r>
            <a:r>
              <a:rPr lang="en-US" sz="2800" b="1" dirty="0" smtClean="0">
                <a:solidFill>
                  <a:schemeClr val="accent6"/>
                </a:solidFill>
              </a:rPr>
              <a:t>ical </a:t>
            </a:r>
            <a:r>
              <a:rPr lang="en-US" sz="2800" b="1" dirty="0" smtClean="0">
                <a:solidFill>
                  <a:schemeClr val="accent3"/>
                </a:solidFill>
              </a:rPr>
              <a:t>(adjective)</a:t>
            </a:r>
            <a:endParaRPr lang="en-US" sz="28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7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25301" y="1365812"/>
            <a:ext cx="7042322" cy="461619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6"/>
                </a:solidFill>
              </a:rPr>
              <a:t>The situation in which the word is being used.  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The </a:t>
            </a:r>
            <a:r>
              <a:rPr lang="en-US" b="1" dirty="0" smtClean="0">
                <a:solidFill>
                  <a:schemeClr val="accent3"/>
                </a:solidFill>
              </a:rPr>
              <a:t>context</a:t>
            </a:r>
            <a:r>
              <a:rPr lang="en-US" dirty="0" smtClean="0">
                <a:solidFill>
                  <a:schemeClr val="accent6"/>
                </a:solidFill>
              </a:rPr>
              <a:t> includes all of the words that surround an unknown word to provide meaning that is specific to the author’s purpose.</a:t>
            </a:r>
          </a:p>
          <a:p>
            <a:r>
              <a:rPr lang="en-US" dirty="0" smtClean="0">
                <a:solidFill>
                  <a:schemeClr val="accent6"/>
                </a:solidFill>
              </a:rPr>
              <a:t>The context may provide </a:t>
            </a:r>
            <a:r>
              <a:rPr lang="en-US" u="sng" dirty="0" smtClean="0">
                <a:solidFill>
                  <a:schemeClr val="accent6"/>
                </a:solidFill>
              </a:rPr>
              <a:t>direct definitions </a:t>
            </a:r>
            <a:r>
              <a:rPr lang="en-US" dirty="0" smtClean="0">
                <a:solidFill>
                  <a:schemeClr val="accent6"/>
                </a:solidFill>
              </a:rPr>
              <a:t>or, instead,  </a:t>
            </a:r>
            <a:r>
              <a:rPr lang="en-US" u="sng" dirty="0" smtClean="0">
                <a:solidFill>
                  <a:schemeClr val="accent6"/>
                </a:solidFill>
              </a:rPr>
              <a:t>indirect definitions </a:t>
            </a:r>
            <a:r>
              <a:rPr lang="en-US" dirty="0" smtClean="0">
                <a:solidFill>
                  <a:schemeClr val="accent6"/>
                </a:solidFill>
              </a:rPr>
              <a:t>on which you can </a:t>
            </a:r>
            <a:r>
              <a:rPr lang="en-US" b="1" dirty="0" smtClean="0">
                <a:solidFill>
                  <a:schemeClr val="accent3"/>
                </a:solidFill>
              </a:rPr>
              <a:t>surmise</a:t>
            </a:r>
            <a:r>
              <a:rPr lang="en-US" dirty="0" smtClean="0">
                <a:solidFill>
                  <a:schemeClr val="accent6"/>
                </a:solidFill>
              </a:rPr>
              <a:t> the meaning of the word.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6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2425" y="71591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American Psychological Association (APA) Offers Extended Definition (Part 1)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158" y="1349025"/>
            <a:ext cx="7967529" cy="538144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chemeClr val="accent6"/>
                </a:solidFill>
              </a:rPr>
              <a:t>Psychology</a:t>
            </a:r>
            <a:r>
              <a:rPr lang="en-US" sz="2800" dirty="0"/>
              <a:t> is a diverse </a:t>
            </a:r>
            <a:r>
              <a:rPr lang="en-US" sz="2800" b="1" dirty="0">
                <a:solidFill>
                  <a:schemeClr val="accent3"/>
                </a:solidFill>
              </a:rPr>
              <a:t>discipline</a:t>
            </a:r>
            <a:r>
              <a:rPr lang="en-US" sz="2800" dirty="0"/>
              <a:t>, grounded in science, but with </a:t>
            </a:r>
            <a:r>
              <a:rPr lang="en-US" sz="2800" dirty="0" smtClean="0"/>
              <a:t>countless applications to our  </a:t>
            </a:r>
            <a:r>
              <a:rPr lang="en-US" sz="2800" dirty="0"/>
              <a:t>everyday </a:t>
            </a:r>
            <a:r>
              <a:rPr lang="en-US" sz="2800" dirty="0" smtClean="0"/>
              <a:t>lives.</a:t>
            </a:r>
            <a:r>
              <a:rPr lang="en-US" sz="2800" dirty="0"/>
              <a:t> </a:t>
            </a:r>
            <a:endParaRPr lang="en-US" sz="2800" dirty="0" smtClean="0"/>
          </a:p>
          <a:p>
            <a:r>
              <a:rPr lang="en-US" sz="2800" dirty="0" smtClean="0"/>
              <a:t>Some </a:t>
            </a:r>
            <a:r>
              <a:rPr lang="en-US" sz="2800" b="1" dirty="0">
                <a:solidFill>
                  <a:schemeClr val="accent6"/>
                </a:solidFill>
              </a:rPr>
              <a:t>psychologists</a:t>
            </a:r>
            <a:r>
              <a:rPr lang="en-US" sz="2800" dirty="0"/>
              <a:t> do basic research, developing </a:t>
            </a:r>
            <a:r>
              <a:rPr lang="en-US" sz="2800" dirty="0" smtClean="0"/>
              <a:t>and </a:t>
            </a:r>
            <a:r>
              <a:rPr lang="en-US" sz="2800" dirty="0"/>
              <a:t>testing </a:t>
            </a:r>
            <a:r>
              <a:rPr lang="en-US" sz="2800" dirty="0" smtClean="0"/>
              <a:t>theories </a:t>
            </a:r>
            <a:r>
              <a:rPr lang="en-US" sz="2800" dirty="0"/>
              <a:t>through carefully </a:t>
            </a:r>
            <a:r>
              <a:rPr lang="en-US" sz="2800" b="1" dirty="0">
                <a:solidFill>
                  <a:schemeClr val="accent3"/>
                </a:solidFill>
              </a:rPr>
              <a:t>honed</a:t>
            </a:r>
            <a:r>
              <a:rPr lang="en-US" sz="2800" dirty="0"/>
              <a:t> research methods involving observation, </a:t>
            </a:r>
            <a:r>
              <a:rPr lang="en-US" sz="2800" dirty="0" smtClean="0"/>
              <a:t>experimentation, </a:t>
            </a:r>
            <a:r>
              <a:rPr lang="en-US" sz="2800" dirty="0"/>
              <a:t>and </a:t>
            </a:r>
            <a:r>
              <a:rPr lang="en-US" sz="2800" b="1" dirty="0">
                <a:solidFill>
                  <a:schemeClr val="accent3"/>
                </a:solidFill>
              </a:rPr>
              <a:t>analysis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Other </a:t>
            </a:r>
            <a:r>
              <a:rPr lang="en-US" sz="2800" b="1" dirty="0">
                <a:solidFill>
                  <a:schemeClr val="accent6"/>
                </a:solidFill>
              </a:rPr>
              <a:t>psychologists</a:t>
            </a:r>
            <a:r>
              <a:rPr lang="en-US" sz="2800" dirty="0"/>
              <a:t> </a:t>
            </a:r>
            <a:r>
              <a:rPr lang="en-US" sz="2800" u="sng" dirty="0"/>
              <a:t>apply</a:t>
            </a:r>
            <a:r>
              <a:rPr lang="en-US" sz="2800" dirty="0"/>
              <a:t> the discipline's scientific knowledge to help people, organizations and communities function better.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717321" y="6371151"/>
            <a:ext cx="3943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Source: http://www.apa.org/about/index.aspx </a:t>
            </a:r>
          </a:p>
        </p:txBody>
      </p:sp>
    </p:spTree>
    <p:extLst>
      <p:ext uri="{BB962C8B-B14F-4D97-AF65-F5344CB8AC3E}">
        <p14:creationId xmlns:p14="http://schemas.microsoft.com/office/powerpoint/2010/main" val="23011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6597" y="123677"/>
            <a:ext cx="7498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dirty="0" smtClean="0"/>
              <a:t>American Psychological Association (APA) Offers Extended Definition (Part II)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66158" y="1259458"/>
            <a:ext cx="7967529" cy="521898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2800" dirty="0" smtClean="0"/>
              <a:t>“As </a:t>
            </a:r>
            <a:r>
              <a:rPr lang="en-US" sz="2800" b="1" dirty="0">
                <a:solidFill>
                  <a:schemeClr val="accent6"/>
                </a:solidFill>
              </a:rPr>
              <a:t>psychological </a:t>
            </a:r>
            <a:r>
              <a:rPr lang="en-US" sz="2800" dirty="0"/>
              <a:t>research yields new information, whether it's improved </a:t>
            </a:r>
            <a:r>
              <a:rPr lang="en-US" sz="2800" b="1" dirty="0">
                <a:solidFill>
                  <a:schemeClr val="accent3"/>
                </a:solidFill>
              </a:rPr>
              <a:t>interventions</a:t>
            </a:r>
            <a:r>
              <a:rPr lang="en-US" sz="2800" dirty="0"/>
              <a:t> to treat depression or how humans interact with machines, these </a:t>
            </a:r>
            <a:r>
              <a:rPr lang="en-US" sz="2800" b="1" dirty="0">
                <a:solidFill>
                  <a:schemeClr val="accent3"/>
                </a:solidFill>
              </a:rPr>
              <a:t>findings</a:t>
            </a:r>
            <a:r>
              <a:rPr lang="en-US" sz="2800" dirty="0"/>
              <a:t> become part of the </a:t>
            </a:r>
            <a:r>
              <a:rPr lang="en-US" sz="2800" b="1" dirty="0">
                <a:solidFill>
                  <a:schemeClr val="accent3"/>
                </a:solidFill>
              </a:rPr>
              <a:t>discipline's</a:t>
            </a:r>
            <a:r>
              <a:rPr lang="en-US" sz="2800" dirty="0"/>
              <a:t> body of knowledge and are applied in work with patients and clients, in schools, in corporate settings, within the </a:t>
            </a:r>
            <a:r>
              <a:rPr lang="en-US" sz="2800" b="1" dirty="0">
                <a:solidFill>
                  <a:schemeClr val="accent3"/>
                </a:solidFill>
              </a:rPr>
              <a:t>judicial</a:t>
            </a:r>
            <a:r>
              <a:rPr lang="en-US" sz="2800" dirty="0"/>
              <a:t> system, even in professional sports</a:t>
            </a:r>
            <a:r>
              <a:rPr lang="en-US" sz="2800" dirty="0" smtClean="0"/>
              <a:t>.”</a:t>
            </a:r>
            <a:endParaRPr lang="en-US" sz="2800" dirty="0"/>
          </a:p>
          <a:p>
            <a:pPr marL="82296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755648" y="5983701"/>
            <a:ext cx="39438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2"/>
                </a:solidFill>
              </a:rPr>
              <a:t>Source: http://www.apa.org/about/index.aspx </a:t>
            </a:r>
          </a:p>
        </p:txBody>
      </p:sp>
    </p:spTree>
    <p:extLst>
      <p:ext uri="{BB962C8B-B14F-4D97-AF65-F5344CB8AC3E}">
        <p14:creationId xmlns:p14="http://schemas.microsoft.com/office/powerpoint/2010/main" val="3236730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466</TotalTime>
  <Words>575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Solstice</vt:lpstr>
      <vt:lpstr>Psychology Defined and Analyzed</vt:lpstr>
      <vt:lpstr>Word Study Objectives</vt:lpstr>
      <vt:lpstr>Reading 100 Competencies</vt:lpstr>
      <vt:lpstr>ETYMOLOGY</vt:lpstr>
      <vt:lpstr>MORPHOLOGY</vt:lpstr>
      <vt:lpstr>Root = PSYCH</vt:lpstr>
      <vt:lpstr>CONTEXT</vt:lpstr>
      <vt:lpstr>American Psychological Association (APA) Offers Extended Definition (Part 1)</vt:lpstr>
      <vt:lpstr>American Psychological Association (APA) Offers Extended Definition (Part II)</vt:lpstr>
      <vt:lpstr>American Psychological Association (APA) Offers Extended Definition (Part III)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Secret Slang of</dc:title>
  <dc:creator>Kevin Cameron</dc:creator>
  <cp:lastModifiedBy>Carrie</cp:lastModifiedBy>
  <cp:revision>23</cp:revision>
  <dcterms:created xsi:type="dcterms:W3CDTF">2014-08-05T04:10:02Z</dcterms:created>
  <dcterms:modified xsi:type="dcterms:W3CDTF">2015-05-22T22:54:08Z</dcterms:modified>
</cp:coreProperties>
</file>