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theme/theme3.xml" ContentType="application/vnd.openxmlformats-officedocument.theme+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theme/theme5.xml" ContentType="application/vnd.openxmlformats-officedocument.theme+xml"/>
  <Override PartName="/ppt/slideLayouts/slideLayout16.xml" ContentType="application/vnd.openxmlformats-officedocument.presentationml.slideLayout+xml"/>
  <Override PartName="/ppt/theme/theme6.xml" ContentType="application/vnd.openxmlformats-officedocument.theme+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4" r:id="rId3"/>
    <p:sldMasterId id="2147483676" r:id="rId4"/>
    <p:sldMasterId id="2147483678" r:id="rId5"/>
    <p:sldMasterId id="2147483680" r:id="rId6"/>
    <p:sldMasterId id="2147483682" r:id="rId7"/>
    <p:sldMasterId id="2147483684" r:id="rId8"/>
  </p:sldMasterIdLst>
  <p:handoutMasterIdLst>
    <p:handoutMasterId r:id="rId23"/>
  </p:handoutMasterIdLst>
  <p:sldIdLst>
    <p:sldId id="256" r:id="rId9"/>
    <p:sldId id="257" r:id="rId10"/>
    <p:sldId id="263" r:id="rId11"/>
    <p:sldId id="264" r:id="rId12"/>
    <p:sldId id="265" r:id="rId13"/>
    <p:sldId id="266" r:id="rId14"/>
    <p:sldId id="262" r:id="rId15"/>
    <p:sldId id="260" r:id="rId16"/>
    <p:sldId id="261" r:id="rId17"/>
    <p:sldId id="258" r:id="rId18"/>
    <p:sldId id="267" r:id="rId19"/>
    <p:sldId id="268" r:id="rId20"/>
    <p:sldId id="269" r:id="rId21"/>
    <p:sldId id="259"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4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handoutMaster" Target="handoutMasters/handoutMaster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7A7BEF8A-8FC1-4AD6-A24E-28A78EE7FD16}" type="datetimeFigureOut">
              <a:rPr lang="en-US" smtClean="0"/>
              <a:t>5/25/2015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5BC499D-4254-4052-B808-B75480FF2968}" type="slidenum">
              <a:rPr lang="en-US" smtClean="0"/>
              <a:t>‹#›</a:t>
            </a:fld>
            <a:endParaRPr lang="en-US"/>
          </a:p>
        </p:txBody>
      </p:sp>
    </p:spTree>
    <p:extLst>
      <p:ext uri="{BB962C8B-B14F-4D97-AF65-F5344CB8AC3E}">
        <p14:creationId xmlns:p14="http://schemas.microsoft.com/office/powerpoint/2010/main" val="87310535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B0DE89A-9994-4D9B-AADC-7D4087570B7A}"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553D1-1526-48DF-B40B-484C5203429F}"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DE89A-9994-4D9B-AADC-7D4087570B7A}"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B0DE89A-9994-4D9B-AADC-7D4087570B7A}"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98B6894-394D-4F4D-A8F7-45375119136E}" type="datetimeFigureOut">
              <a:rPr lang="en-US" smtClean="0">
                <a:solidFill>
                  <a:srgbClr val="575F6D"/>
                </a:solidFill>
              </a:rPr>
              <a:pPr/>
              <a:t>5/25/2015</a:t>
            </a:fld>
            <a:endParaRPr lang="en-US">
              <a:solidFill>
                <a:srgbClr val="575F6D"/>
              </a:solidFill>
            </a:endParaRPr>
          </a:p>
        </p:txBody>
      </p:sp>
      <p:sp>
        <p:nvSpPr>
          <p:cNvPr id="8" name="Footer Placeholder 7"/>
          <p:cNvSpPr>
            <a:spLocks noGrp="1"/>
          </p:cNvSpPr>
          <p:nvPr>
            <p:ph type="ftr" sz="quarter" idx="11"/>
          </p:nvPr>
        </p:nvSpPr>
        <p:spPr/>
        <p:txBody>
          <a:bodyPr/>
          <a:lstStyle/>
          <a:p>
            <a:endParaRPr lang="en-US">
              <a:solidFill>
                <a:srgbClr val="575F6D"/>
              </a:solidFill>
            </a:endParaRPr>
          </a:p>
        </p:txBody>
      </p:sp>
      <p:sp>
        <p:nvSpPr>
          <p:cNvPr id="9" name="Slide Number Placeholder 8"/>
          <p:cNvSpPr>
            <a:spLocks noGrp="1"/>
          </p:cNvSpPr>
          <p:nvPr>
            <p:ph type="sldNum" sz="quarter" idx="12"/>
          </p:nvPr>
        </p:nvSpPr>
        <p:spPr/>
        <p:txBody>
          <a:bodyPr/>
          <a:lstStyle/>
          <a:p>
            <a:fld id="{FC2BB23B-076A-4863-9453-7A069B5855C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898B6894-394D-4F4D-A8F7-45375119136E}" type="datetimeFigureOut">
              <a:rPr lang="en-US" smtClean="0">
                <a:solidFill>
                  <a:srgbClr val="575F6D"/>
                </a:solidFill>
              </a:rPr>
              <a:pPr/>
              <a:t>5/25/2015</a:t>
            </a:fld>
            <a:endParaRPr lang="en-US">
              <a:solidFill>
                <a:srgbClr val="575F6D"/>
              </a:solidFill>
            </a:endParaRP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bwMode="auto">
          <a:xfrm>
            <a:off x="1325544" y="4928702"/>
            <a:ext cx="609600" cy="517524"/>
          </a:xfrm>
        </p:spPr>
        <p:txBody>
          <a:bodyPr/>
          <a:lstStyle/>
          <a:p>
            <a:fld id="{FC2BB23B-076A-4863-9453-7A069B5855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98B6894-394D-4F4D-A8F7-45375119136E}" type="datetimeFigureOut">
              <a:rPr lang="en-US" smtClean="0">
                <a:solidFill>
                  <a:srgbClr val="575F6D"/>
                </a:solidFill>
              </a:rPr>
              <a:pPr/>
              <a:t>5/25/2015</a:t>
            </a:fld>
            <a:endParaRPr lang="en-US">
              <a:solidFill>
                <a:srgbClr val="575F6D"/>
              </a:solidFill>
            </a:endParaRPr>
          </a:p>
        </p:txBody>
      </p:sp>
      <p:sp>
        <p:nvSpPr>
          <p:cNvPr id="9" name="Slide Number Placeholder 8"/>
          <p:cNvSpPr>
            <a:spLocks noGrp="1"/>
          </p:cNvSpPr>
          <p:nvPr>
            <p:ph type="sldNum" sz="quarter" idx="15"/>
          </p:nvPr>
        </p:nvSpPr>
        <p:spPr/>
        <p:txBody>
          <a:bodyPr rtlCol="0"/>
          <a:lstStyle/>
          <a:p>
            <a:fld id="{FC2BB23B-076A-4863-9453-7A069B5855C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75F6D"/>
              </a:solidFill>
            </a:endParaRP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98B6894-394D-4F4D-A8F7-45375119136E}" type="datetimeFigureOut">
              <a:rPr lang="en-US" smtClean="0">
                <a:solidFill>
                  <a:srgbClr val="575F6D"/>
                </a:solidFill>
              </a:rPr>
              <a:pPr/>
              <a:t>5/25/2015</a:t>
            </a:fld>
            <a:endParaRPr lang="en-US">
              <a:solidFill>
                <a:srgbClr val="575F6D"/>
              </a:solidFill>
            </a:endParaRPr>
          </a:p>
        </p:txBody>
      </p:sp>
      <p:sp>
        <p:nvSpPr>
          <p:cNvPr id="9" name="Slide Number Placeholder 8"/>
          <p:cNvSpPr>
            <a:spLocks noGrp="1"/>
          </p:cNvSpPr>
          <p:nvPr>
            <p:ph type="sldNum" sz="quarter" idx="15"/>
          </p:nvPr>
        </p:nvSpPr>
        <p:spPr/>
        <p:txBody>
          <a:bodyPr rtlCol="0"/>
          <a:lstStyle/>
          <a:p>
            <a:fld id="{FC2BB23B-076A-4863-9453-7A069B5855C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75F6D"/>
              </a:solidFill>
            </a:endParaRP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98B6894-394D-4F4D-A8F7-45375119136E}" type="datetimeFigureOut">
              <a:rPr lang="en-US" smtClean="0">
                <a:solidFill>
                  <a:srgbClr val="575F6D"/>
                </a:solidFill>
              </a:rPr>
              <a:pPr/>
              <a:t>5/25/2015</a:t>
            </a:fld>
            <a:endParaRPr lang="en-US">
              <a:solidFill>
                <a:srgbClr val="575F6D"/>
              </a:solidFill>
            </a:endParaRPr>
          </a:p>
        </p:txBody>
      </p:sp>
      <p:sp>
        <p:nvSpPr>
          <p:cNvPr id="9" name="Slide Number Placeholder 8"/>
          <p:cNvSpPr>
            <a:spLocks noGrp="1"/>
          </p:cNvSpPr>
          <p:nvPr>
            <p:ph type="sldNum" sz="quarter" idx="15"/>
          </p:nvPr>
        </p:nvSpPr>
        <p:spPr/>
        <p:txBody>
          <a:bodyPr rtlCol="0"/>
          <a:lstStyle/>
          <a:p>
            <a:fld id="{FC2BB23B-076A-4863-9453-7A069B5855C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75F6D"/>
              </a:solidFill>
            </a:endParaRPr>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98B6894-394D-4F4D-A8F7-45375119136E}" type="datetimeFigureOut">
              <a:rPr lang="en-US" smtClean="0">
                <a:solidFill>
                  <a:srgbClr val="575F6D"/>
                </a:solidFill>
              </a:rPr>
              <a:pPr/>
              <a:t>5/25/2015</a:t>
            </a:fld>
            <a:endParaRPr lang="en-US">
              <a:solidFill>
                <a:srgbClr val="575F6D"/>
              </a:solidFill>
            </a:endParaRPr>
          </a:p>
        </p:txBody>
      </p:sp>
      <p:sp>
        <p:nvSpPr>
          <p:cNvPr id="9" name="Slide Number Placeholder 8"/>
          <p:cNvSpPr>
            <a:spLocks noGrp="1"/>
          </p:cNvSpPr>
          <p:nvPr>
            <p:ph type="sldNum" sz="quarter" idx="15"/>
          </p:nvPr>
        </p:nvSpPr>
        <p:spPr/>
        <p:txBody>
          <a:bodyPr rtlCol="0"/>
          <a:lstStyle/>
          <a:p>
            <a:fld id="{FC2BB23B-076A-4863-9453-7A069B5855C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75F6D"/>
              </a:solidFill>
            </a:endParaRP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898B6894-394D-4F4D-A8F7-45375119136E}" type="datetimeFigureOut">
              <a:rPr lang="en-US" smtClean="0">
                <a:solidFill>
                  <a:srgbClr val="575F6D"/>
                </a:solidFill>
              </a:rPr>
              <a:pPr/>
              <a:t>5/25/2015</a:t>
            </a:fld>
            <a:endParaRPr lang="en-US">
              <a:solidFill>
                <a:srgbClr val="575F6D"/>
              </a:solidFill>
            </a:endParaRPr>
          </a:p>
        </p:txBody>
      </p:sp>
      <p:sp>
        <p:nvSpPr>
          <p:cNvPr id="9" name="Slide Number Placeholder 8"/>
          <p:cNvSpPr>
            <a:spLocks noGrp="1"/>
          </p:cNvSpPr>
          <p:nvPr>
            <p:ph type="sldNum" sz="quarter" idx="15"/>
          </p:nvPr>
        </p:nvSpPr>
        <p:spPr/>
        <p:txBody>
          <a:bodyPr rtlCol="0"/>
          <a:lstStyle/>
          <a:p>
            <a:fld id="{FC2BB23B-076A-4863-9453-7A069B5855C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solidFill>
                <a:srgbClr val="575F6D"/>
              </a:solidFill>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0DE89A-9994-4D9B-AADC-7D4087570B7A}"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0DE89A-9994-4D9B-AADC-7D4087570B7A}" type="datetimeFigureOut">
              <a:rPr lang="en-US" smtClean="0"/>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8553D1-1526-48DF-B40B-484C5203429F}"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0DE89A-9994-4D9B-AADC-7D4087570B7A}" type="datetimeFigureOut">
              <a:rPr lang="en-US" smtClean="0"/>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B0DE89A-9994-4D9B-AADC-7D4087570B7A}" type="datetimeFigureOut">
              <a:rPr lang="en-US" smtClean="0"/>
              <a:t>5/25/2015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8553D1-1526-48DF-B40B-484C5203429F}"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0DE89A-9994-4D9B-AADC-7D4087570B7A}" type="datetimeFigureOut">
              <a:rPr lang="en-US" smtClean="0"/>
              <a:t>5/25/2015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DE89A-9994-4D9B-AADC-7D4087570B7A}" type="datetimeFigureOut">
              <a:rPr lang="en-US" smtClean="0"/>
              <a:t>5/25/2015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DE89A-9994-4D9B-AADC-7D4087570B7A}" type="datetimeFigureOut">
              <a:rPr lang="en-US" smtClean="0"/>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553D1-1526-48DF-B40B-484C5203429F}"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DE89A-9994-4D9B-AADC-7D4087570B7A}" type="datetimeFigureOut">
              <a:rPr lang="en-US" smtClean="0"/>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8553D1-1526-48DF-B40B-484C5203429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6.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7.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FB0DE89A-9994-4D9B-AADC-7D4087570B7A}" type="datetimeFigureOut">
              <a:rPr lang="en-US" smtClean="0"/>
              <a:t>5/25/2015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C58553D1-1526-48DF-B40B-484C5203429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98B6894-394D-4F4D-A8F7-45375119136E}" type="datetimeFigureOut">
              <a:rPr lang="en-US" smtClean="0">
                <a:solidFill>
                  <a:srgbClr val="575F6D"/>
                </a:solidFill>
              </a:rPr>
              <a:pPr/>
              <a:t>5/25/2015</a:t>
            </a:fld>
            <a:endParaRPr lang="en-US">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2BB23B-076A-4863-9453-7A069B5855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98B6894-394D-4F4D-A8F7-45375119136E}" type="datetimeFigureOut">
              <a:rPr lang="en-US" smtClean="0">
                <a:solidFill>
                  <a:srgbClr val="575F6D"/>
                </a:solidFill>
              </a:rPr>
              <a:pPr/>
              <a:t>5/25/2015</a:t>
            </a:fld>
            <a:endParaRPr lang="en-US">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2BB23B-076A-4863-9453-7A069B5855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98B6894-394D-4F4D-A8F7-45375119136E}" type="datetimeFigureOut">
              <a:rPr lang="en-US" smtClean="0">
                <a:solidFill>
                  <a:srgbClr val="575F6D"/>
                </a:solidFill>
              </a:rPr>
              <a:pPr/>
              <a:t>5/25/2015</a:t>
            </a:fld>
            <a:endParaRPr lang="en-US">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2BB23B-076A-4863-9453-7A069B5855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98B6894-394D-4F4D-A8F7-45375119136E}" type="datetimeFigureOut">
              <a:rPr lang="en-US" smtClean="0">
                <a:solidFill>
                  <a:srgbClr val="575F6D"/>
                </a:solidFill>
              </a:rPr>
              <a:pPr/>
              <a:t>5/25/2015</a:t>
            </a:fld>
            <a:endParaRPr lang="en-US">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2BB23B-076A-4863-9453-7A069B5855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98B6894-394D-4F4D-A8F7-45375119136E}" type="datetimeFigureOut">
              <a:rPr lang="en-US" smtClean="0">
                <a:solidFill>
                  <a:srgbClr val="575F6D"/>
                </a:solidFill>
              </a:rPr>
              <a:pPr/>
              <a:t>5/25/2015</a:t>
            </a:fld>
            <a:endParaRPr lang="en-US">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2BB23B-076A-4863-9453-7A069B5855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1" r:id="rId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98B6894-394D-4F4D-A8F7-45375119136E}" type="datetimeFigureOut">
              <a:rPr lang="en-US" smtClean="0">
                <a:solidFill>
                  <a:srgbClr val="575F6D"/>
                </a:solidFill>
              </a:rPr>
              <a:pPr/>
              <a:t>5/25/2015</a:t>
            </a:fld>
            <a:endParaRPr lang="en-US">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2BB23B-076A-4863-9453-7A069B5855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98B6894-394D-4F4D-A8F7-45375119136E}" type="datetimeFigureOut">
              <a:rPr lang="en-US" smtClean="0">
                <a:solidFill>
                  <a:srgbClr val="575F6D"/>
                </a:solidFill>
              </a:rPr>
              <a:pPr/>
              <a:t>5/25/2015</a:t>
            </a:fld>
            <a:endParaRPr lang="en-US">
              <a:solidFill>
                <a:srgbClr val="575F6D"/>
              </a:solidFill>
            </a:endParaRP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solidFill>
                <a:srgbClr val="575F6D"/>
              </a:solidFill>
            </a:endParaRP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C2BB23B-076A-4863-9453-7A069B5855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Lst>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Reading </a:t>
            </a:r>
            <a:r>
              <a:rPr lang="en-US" dirty="0" smtClean="0"/>
              <a:t>091/100</a:t>
            </a:r>
            <a:endParaRPr lang="en-US" dirty="0"/>
          </a:p>
        </p:txBody>
      </p:sp>
      <p:sp>
        <p:nvSpPr>
          <p:cNvPr id="3" name="Subtitle 2"/>
          <p:cNvSpPr>
            <a:spLocks noGrp="1"/>
          </p:cNvSpPr>
          <p:nvPr>
            <p:ph type="subTitle" idx="1"/>
          </p:nvPr>
        </p:nvSpPr>
        <p:spPr/>
        <p:txBody>
          <a:bodyPr/>
          <a:lstStyle/>
          <a:p>
            <a:endParaRPr lang="en-US" dirty="0" smtClean="0"/>
          </a:p>
          <a:p>
            <a:r>
              <a:rPr lang="en-US" dirty="0" smtClean="0"/>
              <a:t>Communications </a:t>
            </a:r>
            <a:r>
              <a:rPr lang="en-US" dirty="0" smtClean="0"/>
              <a:t>and OER Quiz </a:t>
            </a:r>
            <a:r>
              <a:rPr lang="en-US" dirty="0" smtClean="0"/>
              <a:t>Mini-Review</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5562599"/>
            <a:ext cx="7956770" cy="946199"/>
          </a:xfrm>
          <a:prstGeom prst="rect">
            <a:avLst/>
          </a:prstGeom>
        </p:spPr>
      </p:pic>
    </p:spTree>
    <p:extLst>
      <p:ext uri="{BB962C8B-B14F-4D97-AF65-F5344CB8AC3E}">
        <p14:creationId xmlns:p14="http://schemas.microsoft.com/office/powerpoint/2010/main" val="3753214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DeVito’s Four Dimensions - Practice</a:t>
            </a:r>
            <a:endParaRPr lang="en-US" dirty="0"/>
          </a:p>
        </p:txBody>
      </p:sp>
      <p:sp>
        <p:nvSpPr>
          <p:cNvPr id="3" name="Content Placeholder 2"/>
          <p:cNvSpPr>
            <a:spLocks noGrp="1"/>
          </p:cNvSpPr>
          <p:nvPr>
            <p:ph idx="1"/>
          </p:nvPr>
        </p:nvSpPr>
        <p:spPr/>
        <p:txBody>
          <a:bodyPr/>
          <a:lstStyle/>
          <a:p>
            <a:pPr marL="0" indent="0">
              <a:buNone/>
            </a:pPr>
            <a:r>
              <a:rPr lang="en-US" i="1" dirty="0" smtClean="0"/>
              <a:t>Scenario:</a:t>
            </a:r>
            <a:r>
              <a:rPr lang="en-US" dirty="0" smtClean="0"/>
              <a:t> </a:t>
            </a:r>
          </a:p>
          <a:p>
            <a:pPr marL="0" indent="0">
              <a:buNone/>
            </a:pPr>
            <a:r>
              <a:rPr lang="en-US" dirty="0" smtClean="0"/>
              <a:t>You are preparing a speech to encourage students in your Reading 091 class to attend at least one speaker event during Genocide Week in March 2015. Work individually to explain and prepare to report out on how you will use DeVito’s four dimensions of public speaking to help you plan your speech and appeal to your audience. Every person will be reporting out!</a:t>
            </a:r>
          </a:p>
          <a:p>
            <a:r>
              <a:rPr lang="en-US" dirty="0" smtClean="0"/>
              <a:t>Physical </a:t>
            </a:r>
          </a:p>
          <a:p>
            <a:r>
              <a:rPr lang="en-US" dirty="0" smtClean="0"/>
              <a:t>Temporal </a:t>
            </a:r>
          </a:p>
          <a:p>
            <a:r>
              <a:rPr lang="en-US" dirty="0" smtClean="0"/>
              <a:t>Social-psychological</a:t>
            </a:r>
          </a:p>
          <a:p>
            <a:r>
              <a:rPr lang="en-US" dirty="0" smtClean="0"/>
              <a:t>Cultural</a:t>
            </a:r>
          </a:p>
          <a:p>
            <a:pPr marL="0" indent="0">
              <a:buNone/>
            </a:pPr>
            <a:endParaRPr lang="en-US" dirty="0"/>
          </a:p>
        </p:txBody>
      </p:sp>
    </p:spTree>
    <p:extLst>
      <p:ext uri="{BB962C8B-B14F-4D97-AF65-F5344CB8AC3E}">
        <p14:creationId xmlns:p14="http://schemas.microsoft.com/office/powerpoint/2010/main" val="3604690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731838"/>
          </a:xfrm>
        </p:spPr>
        <p:txBody>
          <a:bodyPr/>
          <a:lstStyle/>
          <a:p>
            <a:r>
              <a:rPr lang="en-US" b="1" dirty="0" smtClean="0"/>
              <a:t>Quiz Preparation Tips</a:t>
            </a:r>
            <a:endParaRPr lang="en-US" b="1" dirty="0"/>
          </a:p>
        </p:txBody>
      </p:sp>
      <p:sp>
        <p:nvSpPr>
          <p:cNvPr id="3" name="Content Placeholder 2"/>
          <p:cNvSpPr>
            <a:spLocks noGrp="1"/>
          </p:cNvSpPr>
          <p:nvPr>
            <p:ph sz="quarter" idx="1"/>
          </p:nvPr>
        </p:nvSpPr>
        <p:spPr>
          <a:xfrm>
            <a:off x="457200" y="1219200"/>
            <a:ext cx="7467600" cy="4873752"/>
          </a:xfrm>
          <a:ln>
            <a:solidFill>
              <a:schemeClr val="accent1"/>
            </a:solidFill>
          </a:ln>
        </p:spPr>
        <p:txBody>
          <a:bodyPr>
            <a:normAutofit/>
          </a:bodyPr>
          <a:lstStyle/>
          <a:p>
            <a:r>
              <a:rPr lang="en-US" dirty="0" smtClean="0">
                <a:latin typeface="Arial" panose="020B0604020202020204" pitchFamily="34" charset="0"/>
                <a:cs typeface="Arial" panose="020B0604020202020204" pitchFamily="34" charset="0"/>
              </a:rPr>
              <a:t>Read the Learning Objectives for each section of the Chapter.</a:t>
            </a:r>
          </a:p>
          <a:p>
            <a:r>
              <a:rPr lang="en-US" dirty="0" smtClean="0">
                <a:latin typeface="Arial" panose="020B0604020202020204" pitchFamily="34" charset="0"/>
                <a:cs typeface="Arial" panose="020B0604020202020204" pitchFamily="34" charset="0"/>
              </a:rPr>
              <a:t>Turn each Learning Objective into a question when you study. Then test yourself. </a:t>
            </a:r>
            <a:r>
              <a:rPr lang="en-US" b="1" dirty="0" smtClean="0">
                <a:solidFill>
                  <a:srgbClr val="C00000"/>
                </a:solidFill>
                <a:latin typeface="Arial" panose="020B0604020202020204" pitchFamily="34" charset="0"/>
                <a:cs typeface="Arial" panose="020B0604020202020204" pitchFamily="34" charset="0"/>
              </a:rPr>
              <a:t>THIS IS HOW YOU WILL KNOW WHAT IS IMPORTANT!</a:t>
            </a:r>
          </a:p>
          <a:p>
            <a:r>
              <a:rPr lang="en-US" dirty="0" smtClean="0">
                <a:latin typeface="Arial" panose="020B0604020202020204" pitchFamily="34" charset="0"/>
                <a:cs typeface="Arial" panose="020B0604020202020204" pitchFamily="34" charset="0"/>
              </a:rPr>
              <a:t>Make sure you are familiar with the communication terms in the chapter.</a:t>
            </a:r>
          </a:p>
          <a:p>
            <a:r>
              <a:rPr lang="en-US" dirty="0" smtClean="0">
                <a:latin typeface="Arial" panose="020B0604020202020204" pitchFamily="34" charset="0"/>
                <a:cs typeface="Arial" panose="020B0604020202020204" pitchFamily="34" charset="0"/>
              </a:rPr>
              <a:t>Know the two major models of communication.</a:t>
            </a:r>
          </a:p>
          <a:p>
            <a:r>
              <a:rPr lang="en-US" dirty="0" smtClean="0">
                <a:latin typeface="Arial" panose="020B0604020202020204" pitchFamily="34" charset="0"/>
                <a:cs typeface="Arial" panose="020B0604020202020204" pitchFamily="34" charset="0"/>
              </a:rPr>
              <a:t>Be able to explain the importance of studying communications.</a:t>
            </a:r>
          </a:p>
          <a:p>
            <a:endParaRPr lang="en-US" dirty="0" smtClean="0"/>
          </a:p>
          <a:p>
            <a:endParaRPr lang="en-US" dirty="0"/>
          </a:p>
        </p:txBody>
      </p:sp>
    </p:spTree>
    <p:extLst>
      <p:ext uri="{BB962C8B-B14F-4D97-AF65-F5344CB8AC3E}">
        <p14:creationId xmlns:p14="http://schemas.microsoft.com/office/powerpoint/2010/main" val="1940032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a:t>
            </a:r>
            <a:r>
              <a:rPr lang="en-US" dirty="0" err="1" smtClean="0"/>
              <a:t>Comm</a:t>
            </a:r>
            <a:r>
              <a:rPr lang="en-US" dirty="0" smtClean="0"/>
              <a:t> Ch. 1 Quiz Prep cont’d</a:t>
            </a:r>
            <a:endParaRPr lang="en-US" dirty="0"/>
          </a:p>
        </p:txBody>
      </p:sp>
      <p:sp>
        <p:nvSpPr>
          <p:cNvPr id="3" name="Content Placeholder 2"/>
          <p:cNvSpPr>
            <a:spLocks noGrp="1"/>
          </p:cNvSpPr>
          <p:nvPr>
            <p:ph sz="quarter" idx="1"/>
          </p:nvPr>
        </p:nvSpPr>
        <p:spPr/>
        <p:txBody>
          <a:bodyPr/>
          <a:lstStyle/>
          <a:p>
            <a:r>
              <a:rPr lang="en-US" dirty="0">
                <a:latin typeface="Arial" panose="020B0604020202020204" pitchFamily="34" charset="0"/>
                <a:cs typeface="Arial" panose="020B0604020202020204" pitchFamily="34" charset="0"/>
              </a:rPr>
              <a:t>Read the Learning Objectives for each section of the Chapter.</a:t>
            </a:r>
          </a:p>
          <a:p>
            <a:r>
              <a:rPr lang="en-US" dirty="0">
                <a:latin typeface="Arial" panose="020B0604020202020204" pitchFamily="34" charset="0"/>
                <a:cs typeface="Arial" panose="020B0604020202020204" pitchFamily="34" charset="0"/>
              </a:rPr>
              <a:t>Turn each Learning Objective into a question when you study. Then test yourself. </a:t>
            </a:r>
            <a:r>
              <a:rPr lang="en-US" b="1" dirty="0">
                <a:solidFill>
                  <a:srgbClr val="C00000"/>
                </a:solidFill>
                <a:latin typeface="Arial" panose="020B0604020202020204" pitchFamily="34" charset="0"/>
                <a:cs typeface="Arial" panose="020B0604020202020204" pitchFamily="34" charset="0"/>
              </a:rPr>
              <a:t>THIS IS HOW YOU WILL KNOW WHAT IS IMPORTANT</a:t>
            </a:r>
            <a:r>
              <a:rPr lang="en-US" b="1" dirty="0" smtClean="0">
                <a:solidFill>
                  <a:srgbClr val="C00000"/>
                </a:solidFill>
                <a:latin typeface="Arial" panose="020B0604020202020204" pitchFamily="34" charset="0"/>
                <a:cs typeface="Arial" panose="020B0604020202020204" pitchFamily="34" charset="0"/>
              </a:rPr>
              <a:t>!</a:t>
            </a:r>
          </a:p>
          <a:p>
            <a:r>
              <a:rPr lang="en-US" b="1" dirty="0" smtClean="0">
                <a:latin typeface="Arial" panose="020B0604020202020204" pitchFamily="34" charset="0"/>
                <a:cs typeface="Arial" panose="020B0604020202020204" pitchFamily="34" charset="0"/>
              </a:rPr>
              <a:t>Work individually and consult your group members with the chapter to create a list of study questions based on the </a:t>
            </a:r>
            <a:r>
              <a:rPr lang="en-US" b="1" dirty="0" err="1" smtClean="0">
                <a:latin typeface="Arial" panose="020B0604020202020204" pitchFamily="34" charset="0"/>
                <a:cs typeface="Arial" panose="020B0604020202020204" pitchFamily="34" charset="0"/>
              </a:rPr>
              <a:t>Learing</a:t>
            </a:r>
            <a:r>
              <a:rPr lang="en-US" b="1" dirty="0" smtClean="0">
                <a:latin typeface="Arial" panose="020B0604020202020204" pitchFamily="34" charset="0"/>
                <a:cs typeface="Arial" panose="020B0604020202020204" pitchFamily="34" charset="0"/>
              </a:rPr>
              <a:t> Objectives.</a:t>
            </a:r>
            <a:endParaRPr lang="en-US" b="1"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64133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You </a:t>
            </a:r>
            <a:r>
              <a:rPr lang="en-US" b="1" dirty="0" smtClean="0"/>
              <a:t>should be able to explain:</a:t>
            </a:r>
            <a:endParaRPr lang="en-US" b="1" dirty="0"/>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How can YOU personally could benefit from taking a communications course? Offer </a:t>
            </a:r>
            <a:r>
              <a:rPr lang="en-US" dirty="0" smtClean="0">
                <a:solidFill>
                  <a:srgbClr val="3366FF"/>
                </a:solidFill>
                <a:latin typeface="Arial" panose="020B0604020202020204" pitchFamily="34" charset="0"/>
                <a:cs typeface="Arial" panose="020B0604020202020204" pitchFamily="34" charset="0"/>
              </a:rPr>
              <a:t>two reasons</a:t>
            </a:r>
            <a:r>
              <a:rPr lang="en-US" dirty="0" smtClean="0">
                <a:latin typeface="Arial" panose="020B0604020202020204" pitchFamily="34" charset="0"/>
                <a:cs typeface="Arial" panose="020B0604020202020204" pitchFamily="34" charset="0"/>
              </a:rPr>
              <a:t> you could benefit and support with supporting examples/illustrations from your current or previous experiences. </a:t>
            </a:r>
          </a:p>
          <a:p>
            <a:pPr marL="0" indent="0">
              <a:buNone/>
            </a:pPr>
            <a:endParaRPr lang="en-US" dirty="0"/>
          </a:p>
        </p:txBody>
      </p:sp>
    </p:spTree>
    <p:extLst>
      <p:ext uri="{BB962C8B-B14F-4D97-AF65-F5344CB8AC3E}">
        <p14:creationId xmlns:p14="http://schemas.microsoft.com/office/powerpoint/2010/main" val="31191901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Reader’s Notebook and Quiz</a:t>
            </a:r>
            <a:br>
              <a:rPr lang="en-US" dirty="0" smtClean="0"/>
            </a:br>
            <a:r>
              <a:rPr lang="en-US" dirty="0" smtClean="0"/>
              <a:t>DUE </a:t>
            </a:r>
            <a:r>
              <a:rPr lang="en-US" dirty="0" smtClean="0"/>
              <a:t>___________________</a:t>
            </a:r>
            <a:endParaRPr lang="en-US" dirty="0"/>
          </a:p>
        </p:txBody>
      </p:sp>
      <p:sp>
        <p:nvSpPr>
          <p:cNvPr id="3" name="Content Placeholder 2"/>
          <p:cNvSpPr>
            <a:spLocks noGrp="1"/>
          </p:cNvSpPr>
          <p:nvPr>
            <p:ph idx="1"/>
          </p:nvPr>
        </p:nvSpPr>
        <p:spPr/>
        <p:txBody>
          <a:bodyPr/>
          <a:lstStyle/>
          <a:p>
            <a:endParaRPr lang="en-US" dirty="0"/>
          </a:p>
          <a:p>
            <a:r>
              <a:rPr lang="en-US" dirty="0" smtClean="0">
                <a:solidFill>
                  <a:srgbClr val="C00000"/>
                </a:solidFill>
              </a:rPr>
              <a:t>HOMEWORK: </a:t>
            </a:r>
          </a:p>
          <a:p>
            <a:pPr lvl="1"/>
            <a:r>
              <a:rPr lang="en-US" dirty="0" smtClean="0">
                <a:solidFill>
                  <a:schemeClr val="accent5">
                    <a:lumMod val="50000"/>
                  </a:schemeClr>
                </a:solidFill>
              </a:rPr>
              <a:t>Study for Quiz </a:t>
            </a:r>
            <a:r>
              <a:rPr lang="en-US" dirty="0" smtClean="0">
                <a:solidFill>
                  <a:schemeClr val="accent5">
                    <a:lumMod val="50000"/>
                  </a:schemeClr>
                </a:solidFill>
              </a:rPr>
              <a:t>___________</a:t>
            </a:r>
            <a:endParaRPr lang="en-US" dirty="0" smtClean="0">
              <a:solidFill>
                <a:schemeClr val="accent5">
                  <a:lumMod val="50000"/>
                </a:schemeClr>
              </a:solidFill>
            </a:endParaRPr>
          </a:p>
          <a:p>
            <a:pPr lvl="1"/>
            <a:r>
              <a:rPr lang="en-US" dirty="0" smtClean="0">
                <a:solidFill>
                  <a:schemeClr val="accent5">
                    <a:lumMod val="50000"/>
                  </a:schemeClr>
                </a:solidFill>
              </a:rPr>
              <a:t>Prepare Reader’s Notebook to turn in on </a:t>
            </a:r>
            <a:r>
              <a:rPr lang="en-US" dirty="0" smtClean="0">
                <a:solidFill>
                  <a:schemeClr val="accent5">
                    <a:lumMod val="50000"/>
                  </a:schemeClr>
                </a:solidFill>
              </a:rPr>
              <a:t>___________</a:t>
            </a:r>
            <a:endParaRPr lang="en-US" dirty="0" smtClean="0">
              <a:solidFill>
                <a:schemeClr val="accent5">
                  <a:lumMod val="50000"/>
                </a:schemeClr>
              </a:solidFill>
            </a:endParaRPr>
          </a:p>
          <a:p>
            <a:r>
              <a:rPr lang="en-US" dirty="0" smtClean="0">
                <a:solidFill>
                  <a:srgbClr val="C00000"/>
                </a:solidFill>
              </a:rPr>
              <a:t>NEXT Thursday: </a:t>
            </a:r>
            <a:r>
              <a:rPr lang="en-US" u="sng" dirty="0" smtClean="0">
                <a:solidFill>
                  <a:srgbClr val="0070C0"/>
                </a:solidFill>
              </a:rPr>
              <a:t>Bring your college-level textbook to class</a:t>
            </a:r>
            <a:r>
              <a:rPr lang="en-US" dirty="0" smtClean="0">
                <a:solidFill>
                  <a:srgbClr val="0070C0"/>
                </a:solidFill>
              </a:rPr>
              <a:t>.</a:t>
            </a:r>
            <a:r>
              <a:rPr lang="en-US" dirty="0" smtClean="0"/>
              <a:t> I will provide one for those of you who need one for this project. We will start the textbook project during that class period.</a:t>
            </a:r>
          </a:p>
          <a:p>
            <a:pPr marL="0" indent="0">
              <a:buNone/>
            </a:pPr>
            <a:endParaRPr lang="en-US" dirty="0"/>
          </a:p>
        </p:txBody>
      </p:sp>
    </p:spTree>
    <p:extLst>
      <p:ext uri="{BB962C8B-B14F-4D97-AF65-F5344CB8AC3E}">
        <p14:creationId xmlns:p14="http://schemas.microsoft.com/office/powerpoint/2010/main" val="11469256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Today’s Agenda</a:t>
            </a:r>
            <a:endParaRPr lang="en-US" dirty="0"/>
          </a:p>
        </p:txBody>
      </p:sp>
      <p:sp>
        <p:nvSpPr>
          <p:cNvPr id="5" name="Content Placeholder 4"/>
          <p:cNvSpPr>
            <a:spLocks noGrp="1"/>
          </p:cNvSpPr>
          <p:nvPr>
            <p:ph idx="1"/>
          </p:nvPr>
        </p:nvSpPr>
        <p:spPr/>
        <p:txBody>
          <a:bodyPr/>
          <a:lstStyle/>
          <a:p>
            <a:r>
              <a:rPr lang="en-US" dirty="0" smtClean="0"/>
              <a:t>Quiz review activity</a:t>
            </a:r>
          </a:p>
          <a:p>
            <a:r>
              <a:rPr lang="en-US" dirty="0" smtClean="0"/>
              <a:t>New notebook entry for today: </a:t>
            </a:r>
            <a:r>
              <a:rPr lang="en-US" dirty="0" err="1" smtClean="0"/>
              <a:t>Comm</a:t>
            </a:r>
            <a:r>
              <a:rPr lang="en-US" dirty="0" smtClean="0"/>
              <a:t> Quiz Prep</a:t>
            </a:r>
          </a:p>
          <a:p>
            <a:r>
              <a:rPr lang="en-US" dirty="0" smtClean="0">
                <a:solidFill>
                  <a:srgbClr val="C00000"/>
                </a:solidFill>
              </a:rPr>
              <a:t>HOMEWORK: </a:t>
            </a:r>
          </a:p>
          <a:p>
            <a:r>
              <a:rPr lang="en-US" dirty="0" smtClean="0">
                <a:solidFill>
                  <a:srgbClr val="C00000"/>
                </a:solidFill>
              </a:rPr>
              <a:t>Study </a:t>
            </a:r>
            <a:r>
              <a:rPr lang="en-US" dirty="0" err="1" smtClean="0">
                <a:solidFill>
                  <a:srgbClr val="C00000"/>
                </a:solidFill>
              </a:rPr>
              <a:t>Ch</a:t>
            </a:r>
            <a:r>
              <a:rPr lang="en-US" dirty="0" smtClean="0">
                <a:solidFill>
                  <a:srgbClr val="C00000"/>
                </a:solidFill>
              </a:rPr>
              <a:t> 1 </a:t>
            </a:r>
            <a:r>
              <a:rPr lang="en-US" dirty="0" err="1" smtClean="0">
                <a:solidFill>
                  <a:srgbClr val="C00000"/>
                </a:solidFill>
              </a:rPr>
              <a:t>comm</a:t>
            </a:r>
            <a:r>
              <a:rPr lang="en-US" dirty="0" smtClean="0">
                <a:solidFill>
                  <a:srgbClr val="C00000"/>
                </a:solidFill>
              </a:rPr>
              <a:t> content for Quiz</a:t>
            </a:r>
          </a:p>
          <a:p>
            <a:r>
              <a:rPr lang="en-US" dirty="0" smtClean="0">
                <a:solidFill>
                  <a:srgbClr val="C00000"/>
                </a:solidFill>
              </a:rPr>
              <a:t>Prepare notebook for submission on Tuesday</a:t>
            </a:r>
          </a:p>
          <a:p>
            <a:endParaRPr lang="en-US" dirty="0"/>
          </a:p>
        </p:txBody>
      </p:sp>
    </p:spTree>
    <p:extLst>
      <p:ext uri="{BB962C8B-B14F-4D97-AF65-F5344CB8AC3E}">
        <p14:creationId xmlns:p14="http://schemas.microsoft.com/office/powerpoint/2010/main" val="11082505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dirty="0" smtClean="0"/>
              <a:t>What are some advantages and disadvantages for students when instructors teach with OER materials?</a:t>
            </a:r>
            <a:endParaRPr lang="en-US" sz="1800" dirty="0"/>
          </a:p>
        </p:txBody>
      </p:sp>
      <p:sp>
        <p:nvSpPr>
          <p:cNvPr id="6" name="Content Placeholder 5"/>
          <p:cNvSpPr>
            <a:spLocks noGrp="1"/>
          </p:cNvSpPr>
          <p:nvPr>
            <p:ph sz="quarter" idx="2"/>
          </p:nvPr>
        </p:nvSpPr>
        <p:spPr/>
        <p:txBody>
          <a:bodyPr>
            <a:normAutofit/>
          </a:bodyPr>
          <a:lstStyle/>
          <a:p>
            <a:r>
              <a:rPr lang="en-US" sz="1600" dirty="0" smtClean="0"/>
              <a:t>Offers economic advantage to students.</a:t>
            </a:r>
          </a:p>
          <a:p>
            <a:r>
              <a:rPr lang="en-US" sz="1600" dirty="0" smtClean="0"/>
              <a:t>Offers students to teach themselves or review content.</a:t>
            </a:r>
          </a:p>
          <a:p>
            <a:r>
              <a:rPr lang="en-US" sz="1600" dirty="0" smtClean="0"/>
              <a:t>Gives instructors ability to blend resources and tools.</a:t>
            </a:r>
          </a:p>
          <a:p>
            <a:r>
              <a:rPr lang="en-US" sz="1600" dirty="0" smtClean="0"/>
              <a:t>Customization </a:t>
            </a:r>
            <a:r>
              <a:rPr lang="en-US" sz="1600" dirty="0"/>
              <a:t>of content will ultimately be more flexible in open content than it currently is in commercially available content</a:t>
            </a:r>
            <a:r>
              <a:rPr lang="en-US" sz="1600" dirty="0" smtClean="0"/>
              <a:t>.</a:t>
            </a:r>
            <a:endParaRPr lang="en-US" dirty="0" smtClean="0"/>
          </a:p>
          <a:p>
            <a:r>
              <a:rPr lang="en-US" sz="1600" dirty="0" smtClean="0"/>
              <a:t>Material written by teaching professors more aligned with actual curriculum and local needs.</a:t>
            </a:r>
            <a:endParaRPr lang="en-US" sz="1600" dirty="0"/>
          </a:p>
        </p:txBody>
      </p:sp>
      <p:sp>
        <p:nvSpPr>
          <p:cNvPr id="8" name="Content Placeholder 7"/>
          <p:cNvSpPr>
            <a:spLocks noGrp="1"/>
          </p:cNvSpPr>
          <p:nvPr>
            <p:ph sz="quarter" idx="4"/>
          </p:nvPr>
        </p:nvSpPr>
        <p:spPr/>
        <p:txBody>
          <a:bodyPr>
            <a:normAutofit fontScale="70000" lnSpcReduction="20000"/>
          </a:bodyPr>
          <a:lstStyle/>
          <a:p>
            <a:r>
              <a:rPr lang="en-US" dirty="0"/>
              <a:t>Quality of available OER materials is inconsistent. </a:t>
            </a:r>
            <a:endParaRPr lang="en-US" dirty="0" smtClean="0"/>
          </a:p>
          <a:p>
            <a:r>
              <a:rPr lang="en-US" dirty="0" smtClean="0"/>
              <a:t>Materials </a:t>
            </a:r>
            <a:r>
              <a:rPr lang="en-US" dirty="0"/>
              <a:t>may not meet Section 508 ADA accessibility requirements and must be </a:t>
            </a:r>
            <a:r>
              <a:rPr lang="en-US" dirty="0" smtClean="0"/>
              <a:t>modified </a:t>
            </a:r>
            <a:r>
              <a:rPr lang="en-US" dirty="0"/>
              <a:t>to bring into compliance. </a:t>
            </a:r>
            <a:endParaRPr lang="en-US" dirty="0" smtClean="0"/>
          </a:p>
          <a:p>
            <a:r>
              <a:rPr lang="en-US" dirty="0" smtClean="0"/>
              <a:t>Faculty </a:t>
            </a:r>
            <a:r>
              <a:rPr lang="en-US" dirty="0"/>
              <a:t>need to check for accuracy of content of open </a:t>
            </a:r>
            <a:r>
              <a:rPr lang="en-US" dirty="0" smtClean="0"/>
              <a:t>content,.</a:t>
            </a:r>
          </a:p>
          <a:p>
            <a:r>
              <a:rPr lang="en-US" dirty="0" smtClean="0"/>
              <a:t>Customization </a:t>
            </a:r>
            <a:r>
              <a:rPr lang="en-US" dirty="0"/>
              <a:t>may be necessary to match departmental and/or college curriculum requirements. </a:t>
            </a:r>
            <a:endParaRPr lang="en-US" dirty="0" smtClean="0"/>
          </a:p>
          <a:p>
            <a:r>
              <a:rPr lang="en-US" dirty="0" smtClean="0"/>
              <a:t>Technical </a:t>
            </a:r>
            <a:r>
              <a:rPr lang="en-US" dirty="0"/>
              <a:t>requirements to access the content vary. </a:t>
            </a:r>
          </a:p>
        </p:txBody>
      </p:sp>
      <p:sp>
        <p:nvSpPr>
          <p:cNvPr id="5" name="Text Placeholder 4"/>
          <p:cNvSpPr>
            <a:spLocks noGrp="1"/>
          </p:cNvSpPr>
          <p:nvPr>
            <p:ph type="body" sz="quarter" idx="1"/>
          </p:nvPr>
        </p:nvSpPr>
        <p:spPr/>
        <p:txBody>
          <a:bodyPr/>
          <a:lstStyle/>
          <a:p>
            <a:r>
              <a:rPr lang="en-US" dirty="0" smtClean="0"/>
              <a:t>Advantages</a:t>
            </a:r>
            <a:endParaRPr lang="en-US" dirty="0"/>
          </a:p>
        </p:txBody>
      </p:sp>
      <p:sp>
        <p:nvSpPr>
          <p:cNvPr id="7" name="Text Placeholder 6"/>
          <p:cNvSpPr>
            <a:spLocks noGrp="1"/>
          </p:cNvSpPr>
          <p:nvPr>
            <p:ph type="body" sz="quarter" idx="3"/>
          </p:nvPr>
        </p:nvSpPr>
        <p:spPr/>
        <p:txBody>
          <a:bodyPr/>
          <a:lstStyle/>
          <a:p>
            <a:r>
              <a:rPr lang="en-US" dirty="0" smtClean="0"/>
              <a:t>Disadvantages</a:t>
            </a:r>
            <a:endParaRPr lang="en-US" dirty="0"/>
          </a:p>
        </p:txBody>
      </p:sp>
      <p:sp>
        <p:nvSpPr>
          <p:cNvPr id="9" name="TextBox 8"/>
          <p:cNvSpPr txBox="1"/>
          <p:nvPr/>
        </p:nvSpPr>
        <p:spPr>
          <a:xfrm>
            <a:off x="16164" y="6193196"/>
            <a:ext cx="8659743" cy="400110"/>
          </a:xfrm>
          <a:prstGeom prst="rect">
            <a:avLst/>
          </a:prstGeom>
          <a:noFill/>
        </p:spPr>
        <p:txBody>
          <a:bodyPr wrap="none" rtlCol="0">
            <a:spAutoFit/>
          </a:bodyPr>
          <a:lstStyle/>
          <a:p>
            <a:r>
              <a:rPr lang="en-US" sz="1000" b="1" dirty="0" smtClean="0">
                <a:solidFill>
                  <a:prstClr val="black"/>
                </a:solidFill>
              </a:rPr>
              <a:t>SOURCE:</a:t>
            </a:r>
          </a:p>
          <a:p>
            <a:r>
              <a:rPr lang="en-US" sz="1000" dirty="0" smtClean="0">
                <a:solidFill>
                  <a:prstClr val="black"/>
                </a:solidFill>
              </a:rPr>
              <a:t>“Frequently Asked Questions About OER Textbooks.” Community College Consortium for Open Educational Resources. </a:t>
            </a:r>
            <a:r>
              <a:rPr lang="en-US" sz="1000" dirty="0" err="1" smtClean="0">
                <a:solidFill>
                  <a:prstClr val="black"/>
                </a:solidFill>
              </a:rPr>
              <a:t>n.d.</a:t>
            </a:r>
            <a:r>
              <a:rPr lang="en-US" sz="1000" dirty="0" smtClean="0">
                <a:solidFill>
                  <a:prstClr val="black"/>
                </a:solidFill>
              </a:rPr>
              <a:t> Web. 29 Oct. 2014.</a:t>
            </a:r>
            <a:endParaRPr lang="en-US" sz="1000" dirty="0">
              <a:solidFill>
                <a:prstClr val="black"/>
              </a:solidFill>
            </a:endParaRPr>
          </a:p>
        </p:txBody>
      </p:sp>
    </p:spTree>
    <p:extLst>
      <p:ext uri="{BB962C8B-B14F-4D97-AF65-F5344CB8AC3E}">
        <p14:creationId xmlns:p14="http://schemas.microsoft.com/office/powerpoint/2010/main" val="1635012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So . . . Will you choose classes with OER or low costs texts over Publisher’s Textbook Texts?</a:t>
            </a:r>
            <a:endParaRPr lang="en-US" dirty="0"/>
          </a:p>
        </p:txBody>
      </p:sp>
      <p:sp>
        <p:nvSpPr>
          <p:cNvPr id="3" name="Subtitle 2"/>
          <p:cNvSpPr>
            <a:spLocks noGrp="1"/>
          </p:cNvSpPr>
          <p:nvPr>
            <p:ph type="subTitle" idx="1"/>
          </p:nvPr>
        </p:nvSpPr>
        <p:spPr>
          <a:xfrm>
            <a:off x="2286000" y="5003322"/>
            <a:ext cx="6172200" cy="940278"/>
          </a:xfrm>
        </p:spPr>
        <p:txBody>
          <a:bodyPr>
            <a:normAutofit/>
          </a:bodyPr>
          <a:lstStyle/>
          <a:p>
            <a:r>
              <a:rPr lang="en-US" sz="2800" dirty="0" smtClean="0">
                <a:solidFill>
                  <a:srgbClr val="C00000"/>
                </a:solidFill>
              </a:rPr>
              <a:t>Why or why not?</a:t>
            </a:r>
            <a:endParaRPr lang="en-US" sz="2800" dirty="0">
              <a:solidFill>
                <a:srgbClr val="C00000"/>
              </a:solidFill>
            </a:endParaRPr>
          </a:p>
        </p:txBody>
      </p:sp>
    </p:spTree>
    <p:extLst>
      <p:ext uri="{BB962C8B-B14F-4D97-AF65-F5344CB8AC3E}">
        <p14:creationId xmlns:p14="http://schemas.microsoft.com/office/powerpoint/2010/main" val="1012241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US" b="1" dirty="0" smtClean="0">
                <a:solidFill>
                  <a:srgbClr val="C00000"/>
                </a:solidFill>
              </a:rPr>
              <a:t>REVIEW: Vocabulary in Context</a:t>
            </a:r>
            <a:r>
              <a:rPr lang="en-US" dirty="0" smtClean="0"/>
              <a:t/>
            </a:r>
            <a:br>
              <a:rPr lang="en-US" dirty="0" smtClean="0"/>
            </a:br>
            <a:r>
              <a:rPr lang="en-US" dirty="0" smtClean="0"/>
              <a:t>from </a:t>
            </a:r>
            <a:r>
              <a:rPr lang="en-US" dirty="0" err="1" smtClean="0"/>
              <a:t>Morreale</a:t>
            </a:r>
            <a:r>
              <a:rPr lang="en-US" dirty="0" smtClean="0"/>
              <a:t> &amp; Pearson (2008):</a:t>
            </a:r>
            <a:endParaRPr lang="en-US" dirty="0"/>
          </a:p>
        </p:txBody>
      </p:sp>
      <p:sp>
        <p:nvSpPr>
          <p:cNvPr id="3" name="Content Placeholder 2"/>
          <p:cNvSpPr>
            <a:spLocks noGrp="1"/>
          </p:cNvSpPr>
          <p:nvPr>
            <p:ph idx="1"/>
          </p:nvPr>
        </p:nvSpPr>
        <p:spPr>
          <a:xfrm>
            <a:off x="304800" y="1219200"/>
            <a:ext cx="8492434" cy="5105400"/>
          </a:xfrm>
        </p:spPr>
        <p:txBody>
          <a:bodyPr>
            <a:normAutofit fontScale="70000" lnSpcReduction="20000"/>
          </a:bodyPr>
          <a:lstStyle/>
          <a:p>
            <a:pPr marL="0" indent="0">
              <a:buNone/>
            </a:pPr>
            <a:endParaRPr lang="en-US" sz="2600" dirty="0" smtClean="0"/>
          </a:p>
          <a:p>
            <a:pPr marL="0" indent="0">
              <a:buNone/>
            </a:pPr>
            <a:r>
              <a:rPr lang="en-US" sz="2600" dirty="0" smtClean="0">
                <a:latin typeface="Arial" panose="020B0604020202020204" pitchFamily="34" charset="0"/>
                <a:cs typeface="Arial" panose="020B0604020202020204" pitchFamily="34" charset="0"/>
              </a:rPr>
              <a:t>The </a:t>
            </a:r>
            <a:r>
              <a:rPr lang="en-US" sz="2600" dirty="0">
                <a:latin typeface="Arial" panose="020B0604020202020204" pitchFamily="34" charset="0"/>
                <a:cs typeface="Arial" panose="020B0604020202020204" pitchFamily="34" charset="0"/>
              </a:rPr>
              <a:t>Millennial generation needs training in skills required to navigate a global world, including </a:t>
            </a:r>
            <a:r>
              <a:rPr lang="en-US" sz="2600" u="sng" dirty="0">
                <a:solidFill>
                  <a:srgbClr val="C00000"/>
                </a:solidFill>
                <a:latin typeface="Arial" panose="020B0604020202020204" pitchFamily="34" charset="0"/>
                <a:cs typeface="Arial" panose="020B0604020202020204" pitchFamily="34" charset="0"/>
              </a:rPr>
              <a:t>competencies</a:t>
            </a:r>
            <a:r>
              <a:rPr lang="en-US" sz="2600" dirty="0">
                <a:latin typeface="Arial" panose="020B0604020202020204" pitchFamily="34" charset="0"/>
                <a:cs typeface="Arial" panose="020B0604020202020204" pitchFamily="34" charset="0"/>
              </a:rPr>
              <a:t> related to electronic and </a:t>
            </a:r>
            <a:r>
              <a:rPr lang="en-US" sz="2600" u="sng" dirty="0">
                <a:solidFill>
                  <a:srgbClr val="C00000"/>
                </a:solidFill>
                <a:latin typeface="Arial" panose="020B0604020202020204" pitchFamily="34" charset="0"/>
                <a:cs typeface="Arial" panose="020B0604020202020204" pitchFamily="34" charset="0"/>
              </a:rPr>
              <a:t>intercultural communication</a:t>
            </a:r>
            <a:r>
              <a:rPr lang="en-US" sz="2600" dirty="0">
                <a:latin typeface="Arial" panose="020B0604020202020204" pitchFamily="34" charset="0"/>
                <a:cs typeface="Arial" panose="020B0604020202020204" pitchFamily="34" charset="0"/>
              </a:rPr>
              <a:t>. </a:t>
            </a:r>
            <a:r>
              <a:rPr lang="en-US" sz="2600" i="1" dirty="0">
                <a:latin typeface="Arial" panose="020B0604020202020204" pitchFamily="34" charset="0"/>
                <a:cs typeface="Arial" panose="020B0604020202020204" pitchFamily="34" charset="0"/>
              </a:rPr>
              <a:t>New York Times</a:t>
            </a:r>
            <a:r>
              <a:rPr lang="en-US" sz="2600" dirty="0">
                <a:latin typeface="Arial" panose="020B0604020202020204" pitchFamily="34" charset="0"/>
                <a:cs typeface="Arial" panose="020B0604020202020204" pitchFamily="34" charset="0"/>
              </a:rPr>
              <a:t> columnist and best-selling author, Thomas Friedman (2006), talks about what college graduates need to know and be able to do in order to be successful in the 21st </a:t>
            </a:r>
            <a:r>
              <a:rPr lang="en-US" sz="2600" dirty="0" smtClean="0">
                <a:latin typeface="Arial" panose="020B0604020202020204" pitchFamily="34" charset="0"/>
                <a:cs typeface="Arial" panose="020B0604020202020204" pitchFamily="34" charset="0"/>
              </a:rPr>
              <a:t>century:</a:t>
            </a:r>
          </a:p>
          <a:p>
            <a:pPr marL="0" indent="0">
              <a:buNone/>
            </a:pPr>
            <a:endParaRPr lang="en-US" dirty="0" smtClean="0">
              <a:latin typeface="Arial" panose="020B0604020202020204" pitchFamily="34" charset="0"/>
              <a:cs typeface="Arial" panose="020B0604020202020204" pitchFamily="34" charset="0"/>
            </a:endParaRPr>
          </a:p>
          <a:p>
            <a:pPr marL="914400" indent="0">
              <a:buNone/>
            </a:pPr>
            <a:r>
              <a:rPr lang="en-US" sz="2600" dirty="0" smtClean="0">
                <a:solidFill>
                  <a:srgbClr val="3366FF"/>
                </a:solidFill>
                <a:latin typeface="Arial" panose="020B0604020202020204" pitchFamily="34" charset="0"/>
                <a:cs typeface="Arial" panose="020B0604020202020204" pitchFamily="34" charset="0"/>
              </a:rPr>
              <a:t>You </a:t>
            </a:r>
            <a:r>
              <a:rPr lang="en-US" sz="2600" dirty="0">
                <a:solidFill>
                  <a:srgbClr val="3366FF"/>
                </a:solidFill>
                <a:latin typeface="Arial" panose="020B0604020202020204" pitchFamily="34" charset="0"/>
                <a:cs typeface="Arial" panose="020B0604020202020204" pitchFamily="34" charset="0"/>
              </a:rPr>
              <a:t>need to like people. You need to be good at managing or interacting with other people. Although having good people skills has always been an asset in the working world, it will be even more so in a flat world [advances in technology and communication putting diverse people in touch as never before]. That said, I am not sure how you teach that as part of a classroom curriculum, but someone had better figure it out. (p. 106</a:t>
            </a:r>
            <a:r>
              <a:rPr lang="en-US" sz="2600" dirty="0" smtClean="0">
                <a:solidFill>
                  <a:srgbClr val="3366FF"/>
                </a:solidFill>
                <a:latin typeface="Arial" panose="020B0604020202020204" pitchFamily="34" charset="0"/>
                <a:cs typeface="Arial" panose="020B0604020202020204" pitchFamily="34" charset="0"/>
              </a:rPr>
              <a:t>)</a:t>
            </a:r>
          </a:p>
          <a:p>
            <a:pPr marL="0" indent="0">
              <a:buNone/>
            </a:pP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900" dirty="0">
                <a:latin typeface="Arial" panose="020B0604020202020204" pitchFamily="34" charset="0"/>
                <a:cs typeface="Arial" panose="020B0604020202020204" pitchFamily="34" charset="0"/>
              </a:rPr>
              <a:t>The communication </a:t>
            </a:r>
            <a:r>
              <a:rPr lang="en-US" sz="2900" u="sng" dirty="0">
                <a:solidFill>
                  <a:srgbClr val="C00000"/>
                </a:solidFill>
                <a:latin typeface="Arial" panose="020B0604020202020204" pitchFamily="34" charset="0"/>
                <a:cs typeface="Arial" panose="020B0604020202020204" pitchFamily="34" charset="0"/>
              </a:rPr>
              <a:t>discipline</a:t>
            </a:r>
            <a:r>
              <a:rPr lang="en-US" sz="2900" dirty="0">
                <a:latin typeface="Arial" panose="020B0604020202020204" pitchFamily="34" charset="0"/>
                <a:cs typeface="Arial" panose="020B0604020202020204" pitchFamily="34" charset="0"/>
              </a:rPr>
              <a:t> has figured it out and now needs to </a:t>
            </a:r>
            <a:r>
              <a:rPr lang="en-US" sz="2900" u="sng" dirty="0">
                <a:solidFill>
                  <a:srgbClr val="C00000"/>
                </a:solidFill>
                <a:latin typeface="Arial" panose="020B0604020202020204" pitchFamily="34" charset="0"/>
                <a:cs typeface="Arial" panose="020B0604020202020204" pitchFamily="34" charset="0"/>
              </a:rPr>
              <a:t>promulgate</a:t>
            </a:r>
            <a:r>
              <a:rPr lang="en-US" sz="2900" dirty="0">
                <a:latin typeface="Arial" panose="020B0604020202020204" pitchFamily="34" charset="0"/>
                <a:cs typeface="Arial" panose="020B0604020202020204" pitchFamily="34" charset="0"/>
              </a:rPr>
              <a:t> this knowledge to society. We in the discipline need to argue soundly and provide evidence of the importance of our subject matter. </a:t>
            </a:r>
          </a:p>
        </p:txBody>
      </p:sp>
      <p:sp>
        <p:nvSpPr>
          <p:cNvPr id="4" name="Rectangle 3"/>
          <p:cNvSpPr/>
          <p:nvPr/>
        </p:nvSpPr>
        <p:spPr>
          <a:xfrm>
            <a:off x="457200" y="6453573"/>
            <a:ext cx="7940259" cy="400110"/>
          </a:xfrm>
          <a:prstGeom prst="rect">
            <a:avLst/>
          </a:prstGeom>
        </p:spPr>
        <p:txBody>
          <a:bodyPr wrap="square">
            <a:spAutoFit/>
          </a:bodyPr>
          <a:lstStyle/>
          <a:p>
            <a:r>
              <a:rPr lang="en-US" sz="1000" dirty="0" err="1" smtClean="0">
                <a:solidFill>
                  <a:prstClr val="black"/>
                </a:solidFill>
              </a:rPr>
              <a:t>Morreale</a:t>
            </a:r>
            <a:r>
              <a:rPr lang="en-US" sz="1000" dirty="0" smtClean="0">
                <a:solidFill>
                  <a:prstClr val="black"/>
                </a:solidFill>
              </a:rPr>
              <a:t>, P. &amp; J. Pearson. (2008). Why communication education is important: The centrality of the discipline in the 21</a:t>
            </a:r>
            <a:r>
              <a:rPr lang="en-US" sz="1000" baseline="30000" dirty="0" smtClean="0">
                <a:solidFill>
                  <a:prstClr val="black"/>
                </a:solidFill>
              </a:rPr>
              <a:t>st</a:t>
            </a:r>
            <a:r>
              <a:rPr lang="en-US" sz="1000" dirty="0" smtClean="0">
                <a:solidFill>
                  <a:prstClr val="black"/>
                </a:solidFill>
              </a:rPr>
              <a:t> Century.</a:t>
            </a:r>
          </a:p>
          <a:p>
            <a:r>
              <a:rPr lang="en-US" sz="1000" dirty="0" smtClean="0">
                <a:solidFill>
                  <a:prstClr val="black"/>
                </a:solidFill>
              </a:rPr>
              <a:t>      </a:t>
            </a:r>
            <a:r>
              <a:rPr lang="en-US" sz="1000" i="1" dirty="0" smtClean="0">
                <a:solidFill>
                  <a:prstClr val="black"/>
                </a:solidFill>
              </a:rPr>
              <a:t>Communication Education</a:t>
            </a:r>
            <a:r>
              <a:rPr lang="en-US" sz="1000" dirty="0" smtClean="0">
                <a:solidFill>
                  <a:prstClr val="black"/>
                </a:solidFill>
              </a:rPr>
              <a:t>,  57.2. </a:t>
            </a:r>
            <a:endParaRPr lang="en-US" sz="1000" dirty="0">
              <a:solidFill>
                <a:prstClr val="black"/>
              </a:solidFill>
            </a:endParaRPr>
          </a:p>
        </p:txBody>
      </p:sp>
    </p:spTree>
    <p:extLst>
      <p:ext uri="{BB962C8B-B14F-4D97-AF65-F5344CB8AC3E}">
        <p14:creationId xmlns:p14="http://schemas.microsoft.com/office/powerpoint/2010/main" val="1081329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noAutofit/>
          </a:bodyPr>
          <a:lstStyle/>
          <a:p>
            <a:r>
              <a:rPr lang="en-US" sz="1800" dirty="0" smtClean="0">
                <a:solidFill>
                  <a:schemeClr val="accent2">
                    <a:lumMod val="75000"/>
                  </a:schemeClr>
                </a:solidFill>
              </a:rPr>
              <a:t>ANSWER THIS QUESTION NOW: </a:t>
            </a:r>
            <a:r>
              <a:rPr lang="en-US" sz="1800" i="1" dirty="0" smtClean="0">
                <a:solidFill>
                  <a:schemeClr val="accent2">
                    <a:lumMod val="75000"/>
                  </a:schemeClr>
                </a:solidFill>
              </a:rPr>
              <a:t>Which of these THEMES that explain the importance of studying communications apply to YOU and the goals you have for yourself?</a:t>
            </a:r>
            <a:br>
              <a:rPr lang="en-US" sz="1800" i="1" dirty="0" smtClean="0">
                <a:solidFill>
                  <a:schemeClr val="accent2">
                    <a:lumMod val="75000"/>
                  </a:schemeClr>
                </a:solidFill>
              </a:rPr>
            </a:br>
            <a:r>
              <a:rPr lang="en-US" sz="1400" dirty="0" err="1" smtClean="0">
                <a:solidFill>
                  <a:srgbClr val="C00000"/>
                </a:solidFill>
              </a:rPr>
              <a:t>Morreale</a:t>
            </a:r>
            <a:r>
              <a:rPr lang="en-US" sz="1400" dirty="0" smtClean="0">
                <a:solidFill>
                  <a:srgbClr val="C00000"/>
                </a:solidFill>
              </a:rPr>
              <a:t> &amp; Pearson’s Meta-analysis (2008)* why studying communications is important</a:t>
            </a:r>
            <a:endParaRPr lang="en-US" sz="1400" dirty="0">
              <a:solidFill>
                <a:srgbClr val="C00000"/>
              </a:solidFill>
            </a:endParaRPr>
          </a:p>
        </p:txBody>
      </p:sp>
      <p:sp>
        <p:nvSpPr>
          <p:cNvPr id="3" name="Content Placeholder 2"/>
          <p:cNvSpPr>
            <a:spLocks noGrp="1"/>
          </p:cNvSpPr>
          <p:nvPr>
            <p:ph idx="1"/>
          </p:nvPr>
        </p:nvSpPr>
        <p:spPr>
          <a:xfrm>
            <a:off x="381000" y="1290163"/>
            <a:ext cx="8229600" cy="5052391"/>
          </a:xfrm>
          <a:ln>
            <a:solidFill>
              <a:schemeClr val="accent1"/>
            </a:solidFill>
          </a:ln>
        </p:spPr>
        <p:txBody>
          <a:bodyPr>
            <a:normAutofit/>
          </a:bodyPr>
          <a:lstStyle/>
          <a:p>
            <a:pPr marL="0" indent="0">
              <a:lnSpc>
                <a:spcPct val="110000"/>
              </a:lnSpc>
              <a:buNone/>
            </a:pPr>
            <a:r>
              <a:rPr lang="en-US" sz="2000" dirty="0" smtClean="0">
                <a:latin typeface="Arial" panose="020B0604020202020204" pitchFamily="34" charset="0"/>
                <a:cs typeface="Arial" panose="020B0604020202020204" pitchFamily="34" charset="0"/>
              </a:rPr>
              <a:t>1) development </a:t>
            </a:r>
            <a:r>
              <a:rPr lang="en-US" sz="2000" dirty="0">
                <a:latin typeface="Arial" panose="020B0604020202020204" pitchFamily="34" charset="0"/>
                <a:cs typeface="Arial" panose="020B0604020202020204" pitchFamily="34" charset="0"/>
              </a:rPr>
              <a:t>of the whole person (10 references); </a:t>
            </a:r>
            <a:endParaRPr lang="en-US" sz="2000" dirty="0" smtClean="0">
              <a:latin typeface="Arial" panose="020B0604020202020204" pitchFamily="34" charset="0"/>
              <a:cs typeface="Arial" panose="020B0604020202020204" pitchFamily="34" charset="0"/>
            </a:endParaRPr>
          </a:p>
          <a:p>
            <a:pPr marL="0" indent="0">
              <a:lnSpc>
                <a:spcPct val="110000"/>
              </a:lnSpc>
              <a:buNone/>
            </a:pPr>
            <a:r>
              <a:rPr lang="en-US" sz="2000"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2) improvement of the educational </a:t>
            </a:r>
            <a:r>
              <a:rPr lang="en-US" sz="2000" u="sng" dirty="0">
                <a:solidFill>
                  <a:srgbClr val="C00000"/>
                </a:solidFill>
                <a:latin typeface="Arial" panose="020B0604020202020204" pitchFamily="34" charset="0"/>
                <a:cs typeface="Arial" panose="020B0604020202020204" pitchFamily="34" charset="0"/>
              </a:rPr>
              <a:t>enterprise</a:t>
            </a:r>
            <a:r>
              <a:rPr lang="en-US" sz="2000" dirty="0">
                <a:latin typeface="Arial" panose="020B0604020202020204" pitchFamily="34" charset="0"/>
                <a:cs typeface="Arial" panose="020B0604020202020204" pitchFamily="34" charset="0"/>
              </a:rPr>
              <a:t> (19 references); </a:t>
            </a:r>
            <a:endParaRPr lang="en-US" sz="2000" dirty="0" smtClean="0">
              <a:latin typeface="Arial" panose="020B0604020202020204" pitchFamily="34" charset="0"/>
              <a:cs typeface="Arial" panose="020B0604020202020204" pitchFamily="34" charset="0"/>
            </a:endParaRPr>
          </a:p>
          <a:p>
            <a:pPr marL="0" indent="0">
              <a:lnSpc>
                <a:spcPct val="110000"/>
              </a:lnSpc>
              <a:buNone/>
            </a:pPr>
            <a:r>
              <a:rPr lang="en-US" sz="2000"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3) being a responsible participant in the world, </a:t>
            </a:r>
            <a:r>
              <a:rPr lang="en-US" sz="2000" u="sng" dirty="0">
                <a:solidFill>
                  <a:srgbClr val="C00000"/>
                </a:solidFill>
                <a:latin typeface="Arial" panose="020B0604020202020204" pitchFamily="34" charset="0"/>
                <a:cs typeface="Arial" panose="020B0604020202020204" pitchFamily="34" charset="0"/>
              </a:rPr>
              <a:t>socially and culturally</a:t>
            </a:r>
            <a:r>
              <a:rPr lang="en-US" sz="2000" dirty="0">
                <a:latin typeface="Arial" panose="020B0604020202020204" pitchFamily="34" charset="0"/>
                <a:cs typeface="Arial" panose="020B0604020202020204" pitchFamily="34" charset="0"/>
              </a:rPr>
              <a:t> (6 references); </a:t>
            </a:r>
            <a:endParaRPr lang="en-US" sz="2000" dirty="0" smtClean="0">
              <a:latin typeface="Arial" panose="020B0604020202020204" pitchFamily="34" charset="0"/>
              <a:cs typeface="Arial" panose="020B0604020202020204" pitchFamily="34" charset="0"/>
            </a:endParaRPr>
          </a:p>
          <a:p>
            <a:pPr marL="0" indent="0">
              <a:lnSpc>
                <a:spcPct val="110000"/>
              </a:lnSpc>
              <a:buNone/>
            </a:pPr>
            <a:r>
              <a:rPr lang="en-US" sz="2000"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4) succeeding as an individual in one’s career and in business (23 references).</a:t>
            </a:r>
            <a:br>
              <a:rPr lang="en-US" sz="2000" dirty="0">
                <a:latin typeface="Arial" panose="020B0604020202020204" pitchFamily="34" charset="0"/>
                <a:cs typeface="Arial" panose="020B0604020202020204" pitchFamily="34" charset="0"/>
              </a:rPr>
            </a:br>
            <a:r>
              <a:rPr lang="en-US" sz="2000" dirty="0">
                <a:solidFill>
                  <a:srgbClr val="0000FF"/>
                </a:solidFill>
                <a:latin typeface="Arial" panose="020B0604020202020204" pitchFamily="34" charset="0"/>
                <a:cs typeface="Arial" panose="020B0604020202020204" pitchFamily="34" charset="0"/>
              </a:rPr>
              <a:t>The last two themes are unique to this study, although they are conceptually related to the fourth theme:</a:t>
            </a:r>
            <a:br>
              <a:rPr lang="en-US" sz="2000" dirty="0">
                <a:solidFill>
                  <a:srgbClr val="0000FF"/>
                </a:solidFill>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(5) </a:t>
            </a:r>
            <a:r>
              <a:rPr lang="en-US" sz="2000" u="sng" dirty="0">
                <a:solidFill>
                  <a:srgbClr val="C00000"/>
                </a:solidFill>
                <a:latin typeface="Arial" panose="020B0604020202020204" pitchFamily="34" charset="0"/>
                <a:cs typeface="Arial" panose="020B0604020202020204" pitchFamily="34" charset="0"/>
              </a:rPr>
              <a:t>enhancing</a:t>
            </a:r>
            <a:r>
              <a:rPr lang="en-US" sz="2000" dirty="0">
                <a:latin typeface="Arial" panose="020B0604020202020204" pitchFamily="34" charset="0"/>
                <a:cs typeface="Arial" panose="020B0604020202020204" pitchFamily="34" charset="0"/>
              </a:rPr>
              <a:t> organizational processes and organizational life (24 references) </a:t>
            </a:r>
            <a:endParaRPr lang="en-US" sz="2000" dirty="0" smtClean="0">
              <a:latin typeface="Arial" panose="020B0604020202020204" pitchFamily="34" charset="0"/>
              <a:cs typeface="Arial" panose="020B0604020202020204" pitchFamily="34" charset="0"/>
            </a:endParaRPr>
          </a:p>
          <a:p>
            <a:pPr marL="0" indent="0">
              <a:lnSpc>
                <a:spcPct val="110000"/>
              </a:lnSpc>
              <a:buNone/>
            </a:pPr>
            <a:r>
              <a:rPr lang="en-US" sz="2000" dirty="0" smtClean="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6) </a:t>
            </a:r>
            <a:r>
              <a:rPr lang="en-US" sz="2000" u="sng" dirty="0">
                <a:solidFill>
                  <a:srgbClr val="C00000"/>
                </a:solidFill>
                <a:latin typeface="Arial" panose="020B0604020202020204" pitchFamily="34" charset="0"/>
                <a:cs typeface="Arial" panose="020B0604020202020204" pitchFamily="34" charset="0"/>
              </a:rPr>
              <a:t>emerging</a:t>
            </a:r>
            <a:r>
              <a:rPr lang="en-US" sz="2000" dirty="0">
                <a:latin typeface="Arial" panose="020B0604020202020204" pitchFamily="34" charset="0"/>
                <a:cs typeface="Arial" panose="020B0604020202020204" pitchFamily="34" charset="0"/>
              </a:rPr>
              <a:t> concerns in the 21st century (11 references focused on health communication, crisis and communication, crime and policing)</a:t>
            </a:r>
          </a:p>
        </p:txBody>
      </p:sp>
      <p:sp>
        <p:nvSpPr>
          <p:cNvPr id="4" name="TextBox 3"/>
          <p:cNvSpPr txBox="1"/>
          <p:nvPr/>
        </p:nvSpPr>
        <p:spPr>
          <a:xfrm>
            <a:off x="624219" y="6323016"/>
            <a:ext cx="7457540" cy="400110"/>
          </a:xfrm>
          <a:prstGeom prst="rect">
            <a:avLst/>
          </a:prstGeom>
          <a:noFill/>
        </p:spPr>
        <p:txBody>
          <a:bodyPr wrap="none" rtlCol="0">
            <a:spAutoFit/>
          </a:bodyPr>
          <a:lstStyle/>
          <a:p>
            <a:r>
              <a:rPr lang="en-US" sz="1000" dirty="0" smtClean="0">
                <a:solidFill>
                  <a:prstClr val="black"/>
                </a:solidFill>
              </a:rPr>
              <a:t>*</a:t>
            </a:r>
            <a:r>
              <a:rPr lang="en-US" sz="1000" dirty="0" err="1" smtClean="0">
                <a:solidFill>
                  <a:prstClr val="black"/>
                </a:solidFill>
              </a:rPr>
              <a:t>Morreale</a:t>
            </a:r>
            <a:r>
              <a:rPr lang="en-US" sz="1000" dirty="0" smtClean="0">
                <a:solidFill>
                  <a:prstClr val="black"/>
                </a:solidFill>
              </a:rPr>
              <a:t>, P. &amp; J. Pearson. (2008). Why communication </a:t>
            </a:r>
            <a:r>
              <a:rPr lang="en-US" sz="1000" dirty="0">
                <a:solidFill>
                  <a:prstClr val="black"/>
                </a:solidFill>
              </a:rPr>
              <a:t>e</a:t>
            </a:r>
            <a:r>
              <a:rPr lang="en-US" sz="1000" dirty="0" smtClean="0">
                <a:solidFill>
                  <a:prstClr val="black"/>
                </a:solidFill>
              </a:rPr>
              <a:t>ducation is important: The centrality of the discipline in the 21</a:t>
            </a:r>
            <a:r>
              <a:rPr lang="en-US" sz="1000" baseline="30000" dirty="0" smtClean="0">
                <a:solidFill>
                  <a:prstClr val="black"/>
                </a:solidFill>
              </a:rPr>
              <a:t>st</a:t>
            </a:r>
            <a:r>
              <a:rPr lang="en-US" sz="1000" dirty="0" smtClean="0">
                <a:solidFill>
                  <a:prstClr val="black"/>
                </a:solidFill>
              </a:rPr>
              <a:t> Century.</a:t>
            </a:r>
          </a:p>
          <a:p>
            <a:r>
              <a:rPr lang="en-US" sz="1000" dirty="0">
                <a:solidFill>
                  <a:prstClr val="black"/>
                </a:solidFill>
              </a:rPr>
              <a:t> </a:t>
            </a:r>
            <a:r>
              <a:rPr lang="en-US" sz="1000" dirty="0" smtClean="0">
                <a:solidFill>
                  <a:prstClr val="black"/>
                </a:solidFill>
              </a:rPr>
              <a:t>     </a:t>
            </a:r>
            <a:r>
              <a:rPr lang="en-US" sz="1000" i="1" dirty="0" smtClean="0">
                <a:solidFill>
                  <a:prstClr val="black"/>
                </a:solidFill>
              </a:rPr>
              <a:t>Communication Education</a:t>
            </a:r>
            <a:r>
              <a:rPr lang="en-US" sz="1000" dirty="0" smtClean="0">
                <a:solidFill>
                  <a:prstClr val="black"/>
                </a:solidFill>
              </a:rPr>
              <a:t>,  57.2. </a:t>
            </a:r>
            <a:endParaRPr lang="en-US" sz="1000" dirty="0">
              <a:solidFill>
                <a:prstClr val="black"/>
              </a:solidFill>
            </a:endParaRPr>
          </a:p>
        </p:txBody>
      </p:sp>
    </p:spTree>
    <p:extLst>
      <p:ext uri="{BB962C8B-B14F-4D97-AF65-F5344CB8AC3E}">
        <p14:creationId xmlns:p14="http://schemas.microsoft.com/office/powerpoint/2010/main" val="4084044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Content Question</a:t>
            </a:r>
            <a:endParaRPr lang="en-US" dirty="0"/>
          </a:p>
        </p:txBody>
      </p:sp>
      <p:sp>
        <p:nvSpPr>
          <p:cNvPr id="3" name="Content Placeholder 2"/>
          <p:cNvSpPr>
            <a:spLocks noGrp="1"/>
          </p:cNvSpPr>
          <p:nvPr>
            <p:ph idx="1"/>
          </p:nvPr>
        </p:nvSpPr>
        <p:spPr/>
        <p:txBody>
          <a:bodyPr/>
          <a:lstStyle/>
          <a:p>
            <a:pPr marL="0" indent="0">
              <a:buNone/>
            </a:pPr>
            <a:r>
              <a:rPr lang="en-US" dirty="0" smtClean="0"/>
              <a:t>Arnett and </a:t>
            </a:r>
            <a:r>
              <a:rPr lang="en-US" dirty="0" err="1" smtClean="0"/>
              <a:t>Arneson</a:t>
            </a:r>
            <a:r>
              <a:rPr lang="en-US" dirty="0" smtClean="0"/>
              <a:t> proposed that all communication is </a:t>
            </a:r>
            <a:r>
              <a:rPr lang="en-US" dirty="0" smtClean="0">
                <a:solidFill>
                  <a:srgbClr val="FF0000"/>
                </a:solidFill>
              </a:rPr>
              <a:t>dialogue</a:t>
            </a:r>
            <a:r>
              <a:rPr lang="en-US" dirty="0" smtClean="0"/>
              <a:t>. What are three overarching principles of </a:t>
            </a:r>
            <a:r>
              <a:rPr lang="en-US" dirty="0" smtClean="0">
                <a:solidFill>
                  <a:srgbClr val="FF0000"/>
                </a:solidFill>
              </a:rPr>
              <a:t>dialogic theory? </a:t>
            </a:r>
            <a:r>
              <a:rPr lang="en-US" i="1" dirty="0" smtClean="0"/>
              <a:t>(Look them up in your chapter now and write them down!)</a:t>
            </a:r>
          </a:p>
          <a:p>
            <a:pPr marL="457200" indent="-457200">
              <a:buFont typeface="+mj-lt"/>
              <a:buAutoNum type="arabicPeriod"/>
            </a:pPr>
            <a:r>
              <a:rPr lang="en-US" dirty="0" smtClean="0"/>
              <a:t>Meanings are in people, not words.	</a:t>
            </a:r>
          </a:p>
          <a:p>
            <a:pPr marL="457200" indent="-457200">
              <a:buFont typeface="+mj-lt"/>
              <a:buAutoNum type="arabicPeriod"/>
            </a:pPr>
            <a:r>
              <a:rPr lang="en-US" dirty="0" smtClean="0"/>
              <a:t>Dialogue is more natural than monologue.</a:t>
            </a:r>
          </a:p>
          <a:p>
            <a:pPr marL="457200" indent="-457200">
              <a:buFont typeface="+mj-lt"/>
              <a:buAutoNum type="arabicPeriod"/>
            </a:pPr>
            <a:r>
              <a:rPr lang="en-US" dirty="0" smtClean="0"/>
              <a:t>Contexts and social situations affect perceived meanings.</a:t>
            </a:r>
          </a:p>
          <a:p>
            <a:pPr marL="0" indent="0">
              <a:buNone/>
            </a:pPr>
            <a:endParaRPr lang="en-US" dirty="0"/>
          </a:p>
        </p:txBody>
      </p:sp>
    </p:spTree>
    <p:extLst>
      <p:ext uri="{BB962C8B-B14F-4D97-AF65-F5344CB8AC3E}">
        <p14:creationId xmlns:p14="http://schemas.microsoft.com/office/powerpoint/2010/main" val="397201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What elements from the list below contribute to the shared “field of experience” between speaker and audience?</a:t>
            </a:r>
            <a:endParaRPr lang="en-US" sz="2800" dirty="0"/>
          </a:p>
        </p:txBody>
      </p:sp>
      <p:sp>
        <p:nvSpPr>
          <p:cNvPr id="3" name="Content Placeholder 2"/>
          <p:cNvSpPr>
            <a:spLocks noGrp="1"/>
          </p:cNvSpPr>
          <p:nvPr>
            <p:ph idx="1"/>
          </p:nvPr>
        </p:nvSpPr>
        <p:spPr>
          <a:xfrm>
            <a:off x="457200" y="1981200"/>
            <a:ext cx="8229600" cy="4495800"/>
          </a:xfrm>
        </p:spPr>
        <p:txBody>
          <a:bodyPr/>
          <a:lstStyle/>
          <a:p>
            <a:pPr marL="457200" indent="-457200">
              <a:buFont typeface="+mj-lt"/>
              <a:buAutoNum type="alphaUcPeriod"/>
            </a:pPr>
            <a:r>
              <a:rPr lang="en-US" i="1" dirty="0" smtClean="0"/>
              <a:t>Personality</a:t>
            </a:r>
          </a:p>
          <a:p>
            <a:pPr marL="457200" indent="-457200">
              <a:buFont typeface="+mj-lt"/>
              <a:buAutoNum type="alphaUcPeriod"/>
            </a:pPr>
            <a:r>
              <a:rPr lang="en-US" i="1" dirty="0" smtClean="0"/>
              <a:t>Education</a:t>
            </a:r>
          </a:p>
          <a:p>
            <a:pPr marL="457200" indent="-457200">
              <a:buFont typeface="+mj-lt"/>
              <a:buAutoNum type="alphaUcPeriod"/>
            </a:pPr>
            <a:r>
              <a:rPr lang="en-US" i="1" dirty="0" smtClean="0"/>
              <a:t>Culture</a:t>
            </a:r>
          </a:p>
          <a:p>
            <a:pPr marL="457200" indent="-457200">
              <a:buFont typeface="+mj-lt"/>
              <a:buAutoNum type="alphaUcPeriod"/>
            </a:pPr>
            <a:r>
              <a:rPr lang="en-US" i="1" dirty="0" smtClean="0"/>
              <a:t>Beliefs</a:t>
            </a:r>
          </a:p>
          <a:p>
            <a:pPr marL="457200" indent="-457200">
              <a:buFont typeface="+mj-lt"/>
              <a:buAutoNum type="alphaUcPeriod"/>
            </a:pPr>
            <a:r>
              <a:rPr lang="en-US" i="1" dirty="0" smtClean="0"/>
              <a:t>Values</a:t>
            </a:r>
          </a:p>
          <a:p>
            <a:pPr marL="457200" indent="-457200">
              <a:buFont typeface="+mj-lt"/>
              <a:buAutoNum type="alphaUcPeriod"/>
            </a:pPr>
            <a:r>
              <a:rPr lang="en-US" i="1" dirty="0" smtClean="0"/>
              <a:t>Heredity</a:t>
            </a:r>
          </a:p>
          <a:p>
            <a:pPr marL="0" indent="0">
              <a:buNone/>
            </a:pPr>
            <a:endParaRPr lang="en-US" i="1" dirty="0"/>
          </a:p>
        </p:txBody>
      </p:sp>
    </p:spTree>
    <p:extLst>
      <p:ext uri="{BB962C8B-B14F-4D97-AF65-F5344CB8AC3E}">
        <p14:creationId xmlns:p14="http://schemas.microsoft.com/office/powerpoint/2010/main" val="2595119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Interactional Model: </a:t>
            </a:r>
            <a:br>
              <a:rPr lang="en-US" dirty="0" smtClean="0"/>
            </a:br>
            <a:r>
              <a:rPr lang="en-US" dirty="0" smtClean="0"/>
              <a:t>Decoding and Encoding</a:t>
            </a:r>
            <a:endParaRPr lang="en-US" dirty="0"/>
          </a:p>
        </p:txBody>
      </p:sp>
      <p:sp>
        <p:nvSpPr>
          <p:cNvPr id="3" name="Content Placeholder 2"/>
          <p:cNvSpPr>
            <a:spLocks noGrp="1"/>
          </p:cNvSpPr>
          <p:nvPr>
            <p:ph idx="1"/>
          </p:nvPr>
        </p:nvSpPr>
        <p:spPr/>
        <p:txBody>
          <a:bodyPr/>
          <a:lstStyle/>
          <a:p>
            <a:pPr marL="0" indent="0">
              <a:buNone/>
            </a:pPr>
            <a:r>
              <a:rPr lang="en-US" dirty="0"/>
              <a:t>Schramm and Weaver’s interactional model presents two basic processes of </a:t>
            </a:r>
            <a:r>
              <a:rPr lang="en-US" dirty="0" smtClean="0"/>
              <a:t>communication, encoding and decoding.   </a:t>
            </a:r>
          </a:p>
          <a:p>
            <a:pPr marL="0" indent="0">
              <a:buNone/>
            </a:pPr>
            <a:r>
              <a:rPr lang="en-US" dirty="0" smtClean="0"/>
              <a:t>______________________ </a:t>
            </a:r>
            <a:r>
              <a:rPr lang="en-US" dirty="0"/>
              <a:t>is what a source (speaker) does when “creating a message, adapting it across some source-selected </a:t>
            </a:r>
            <a:r>
              <a:rPr lang="en-US" dirty="0" smtClean="0"/>
              <a:t>channel” for delivery to a receiver (audience). </a:t>
            </a:r>
          </a:p>
          <a:p>
            <a:pPr marL="0" indent="0">
              <a:buNone/>
            </a:pPr>
            <a:endParaRPr lang="en-US" dirty="0"/>
          </a:p>
          <a:p>
            <a:pPr marL="0" indent="0">
              <a:buNone/>
            </a:pPr>
            <a:r>
              <a:rPr lang="en-US" dirty="0" smtClean="0"/>
              <a:t>A.</a:t>
            </a:r>
            <a:r>
              <a:rPr lang="en-US" dirty="0"/>
              <a:t>	decoding	</a:t>
            </a:r>
            <a:r>
              <a:rPr lang="en-US" dirty="0" smtClean="0"/>
              <a:t>B.</a:t>
            </a:r>
            <a:r>
              <a:rPr lang="en-US" dirty="0"/>
              <a:t>	encoding</a:t>
            </a:r>
          </a:p>
          <a:p>
            <a:endParaRPr lang="en-US" dirty="0"/>
          </a:p>
        </p:txBody>
      </p:sp>
    </p:spTree>
    <p:extLst>
      <p:ext uri="{BB962C8B-B14F-4D97-AF65-F5344CB8AC3E}">
        <p14:creationId xmlns:p14="http://schemas.microsoft.com/office/powerpoint/2010/main" val="35634129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2.jpeg"/></Relationships>
</file>

<file path=ppt/theme/_rels/theme5.xml.rels><?xml version="1.0" encoding="UTF-8" standalone="yes"?>
<Relationships xmlns="http://schemas.openxmlformats.org/package/2006/relationships"><Relationship Id="rId1" Type="http://schemas.openxmlformats.org/officeDocument/2006/relationships/image" Target="../media/image2.jpeg"/></Relationships>
</file>

<file path=ppt/theme/_rels/theme6.xml.rels><?xml version="1.0" encoding="UTF-8" standalone="yes"?>
<Relationships xmlns="http://schemas.openxmlformats.org/package/2006/relationships"><Relationship Id="rId1" Type="http://schemas.openxmlformats.org/officeDocument/2006/relationships/image" Target="../media/image2.jpeg"/></Relationships>
</file>

<file path=ppt/theme/_rels/theme7.xml.rels><?xml version="1.0" encoding="UTF-8" standalone="yes"?>
<Relationships xmlns="http://schemas.openxmlformats.org/package/2006/relationships"><Relationship Id="rId1" Type="http://schemas.openxmlformats.org/officeDocument/2006/relationships/image" Target="../media/image2.jpeg"/></Relationships>
</file>

<file path=ppt/theme/_rels/theme8.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1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4.xml><?xml version="1.0" encoding="utf-8"?>
<a:theme xmlns:a="http://schemas.openxmlformats.org/drawingml/2006/main" name="2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5.xml><?xml version="1.0" encoding="utf-8"?>
<a:theme xmlns:a="http://schemas.openxmlformats.org/drawingml/2006/main" name="3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6.xml><?xml version="1.0" encoding="utf-8"?>
<a:theme xmlns:a="http://schemas.openxmlformats.org/drawingml/2006/main" name="4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5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8.xml><?xml version="1.0" encoding="utf-8"?>
<a:theme xmlns:a="http://schemas.openxmlformats.org/drawingml/2006/main" name="6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101</TotalTime>
  <Words>828</Words>
  <Application>Microsoft Office PowerPoint</Application>
  <PresentationFormat>On-screen Show (4:3)</PresentationFormat>
  <Paragraphs>84</Paragraphs>
  <Slides>14</Slides>
  <Notes>0</Notes>
  <HiddenSlides>0</HiddenSlides>
  <MMClips>0</MMClips>
  <ScaleCrop>false</ScaleCrop>
  <HeadingPairs>
    <vt:vector size="4" baseType="variant">
      <vt:variant>
        <vt:lpstr>Theme</vt:lpstr>
      </vt:variant>
      <vt:variant>
        <vt:i4>8</vt:i4>
      </vt:variant>
      <vt:variant>
        <vt:lpstr>Slide Titles</vt:lpstr>
      </vt:variant>
      <vt:variant>
        <vt:i4>14</vt:i4>
      </vt:variant>
    </vt:vector>
  </HeadingPairs>
  <TitlesOfParts>
    <vt:vector size="22" baseType="lpstr">
      <vt:lpstr>Clarity</vt:lpstr>
      <vt:lpstr>Oriel</vt:lpstr>
      <vt:lpstr>1_Oriel</vt:lpstr>
      <vt:lpstr>2_Oriel</vt:lpstr>
      <vt:lpstr>3_Oriel</vt:lpstr>
      <vt:lpstr>4_Oriel</vt:lpstr>
      <vt:lpstr>5_Oriel</vt:lpstr>
      <vt:lpstr>6_Oriel</vt:lpstr>
      <vt:lpstr>Reading 091/100</vt:lpstr>
      <vt:lpstr>Today’s Agenda</vt:lpstr>
      <vt:lpstr>What are some advantages and disadvantages for students when instructors teach with OER materials?</vt:lpstr>
      <vt:lpstr>So . . . Will you choose classes with OER or low costs texts over Publisher’s Textbook Texts?</vt:lpstr>
      <vt:lpstr>REVIEW: Vocabulary in Context from Morreale &amp; Pearson (2008):</vt:lpstr>
      <vt:lpstr>ANSWER THIS QUESTION NOW: Which of these THEMES that explain the importance of studying communications apply to YOU and the goals you have for yourself? Morreale &amp; Pearson’s Meta-analysis (2008)* why studying communications is important</vt:lpstr>
      <vt:lpstr>Sample Content Question</vt:lpstr>
      <vt:lpstr>What elements from the list below contribute to the shared “field of experience” between speaker and audience?</vt:lpstr>
      <vt:lpstr>Interactional Model:  Decoding and Encoding</vt:lpstr>
      <vt:lpstr>DeVito’s Four Dimensions - Practice</vt:lpstr>
      <vt:lpstr>Quiz Preparation Tips</vt:lpstr>
      <vt:lpstr>Activity: Comm Ch. 1 Quiz Prep cont’d</vt:lpstr>
      <vt:lpstr>You should be able to explain:</vt:lpstr>
      <vt:lpstr>Reader’s Notebook and Quiz DUE ___________________</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091</dc:title>
  <dc:creator>KIEFER</dc:creator>
  <cp:lastModifiedBy>Carrie</cp:lastModifiedBy>
  <cp:revision>14</cp:revision>
  <cp:lastPrinted>2015-03-26T14:13:44Z</cp:lastPrinted>
  <dcterms:created xsi:type="dcterms:W3CDTF">2014-11-03T01:16:27Z</dcterms:created>
  <dcterms:modified xsi:type="dcterms:W3CDTF">2015-05-26T04:16:01Z</dcterms:modified>
</cp:coreProperties>
</file>