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4ABDFC-D176-4901-8B90-81B5B4850AAB}"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91886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BDFC-D176-4901-8B90-81B5B4850AAB}"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221901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BDFC-D176-4901-8B90-81B5B4850AAB}"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181884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BDFC-D176-4901-8B90-81B5B4850AAB}"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394620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4ABDFC-D176-4901-8B90-81B5B4850AAB}"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367376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4ABDFC-D176-4901-8B90-81B5B4850AAB}"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157609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4ABDFC-D176-4901-8B90-81B5B4850AAB}" type="datetimeFigureOut">
              <a:rPr lang="en-US" smtClean="0"/>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33115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ABDFC-D176-4901-8B90-81B5B4850AAB}" type="datetimeFigureOut">
              <a:rPr lang="en-US" smtClean="0"/>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383926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ABDFC-D176-4901-8B90-81B5B4850AAB}" type="datetimeFigureOut">
              <a:rPr lang="en-US" smtClean="0"/>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380987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ABDFC-D176-4901-8B90-81B5B4850AAB}"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29701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ABDFC-D176-4901-8B90-81B5B4850AAB}"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4039B-5B76-40C6-9D29-150B2FDE76F9}" type="slidenum">
              <a:rPr lang="en-US" smtClean="0"/>
              <a:t>‹#›</a:t>
            </a:fld>
            <a:endParaRPr lang="en-US"/>
          </a:p>
        </p:txBody>
      </p:sp>
    </p:spTree>
    <p:extLst>
      <p:ext uri="{BB962C8B-B14F-4D97-AF65-F5344CB8AC3E}">
        <p14:creationId xmlns:p14="http://schemas.microsoft.com/office/powerpoint/2010/main" val="22209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ABDFC-D176-4901-8B90-81B5B4850AAB}" type="datetimeFigureOut">
              <a:rPr lang="en-US" smtClean="0"/>
              <a:t>5/25/2015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4039B-5B76-40C6-9D29-150B2FDE76F9}" type="slidenum">
              <a:rPr lang="en-US" smtClean="0"/>
              <a:t>‹#›</a:t>
            </a:fld>
            <a:endParaRPr lang="en-US"/>
          </a:p>
        </p:txBody>
      </p:sp>
    </p:spTree>
    <p:extLst>
      <p:ext uri="{BB962C8B-B14F-4D97-AF65-F5344CB8AC3E}">
        <p14:creationId xmlns:p14="http://schemas.microsoft.com/office/powerpoint/2010/main" val="2866334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skillswise/topic/skimming-and-scan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www.washingtonpost.com/local/serious-reading-takes-a-hit-from-online-scanning-and-skimming-researchers-say/2014/04/06/088028d2-b5d2-11e3-b899-20667de76985_stor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Skimming and Scanning</a:t>
            </a:r>
            <a:endParaRPr lang="en-US" dirty="0"/>
          </a:p>
        </p:txBody>
      </p:sp>
      <p:sp>
        <p:nvSpPr>
          <p:cNvPr id="3" name="Subtitle 2"/>
          <p:cNvSpPr>
            <a:spLocks noGrp="1"/>
          </p:cNvSpPr>
          <p:nvPr>
            <p:ph type="subTitle" idx="1"/>
          </p:nvPr>
        </p:nvSpPr>
        <p:spPr>
          <a:xfrm>
            <a:off x="1470245" y="3352800"/>
            <a:ext cx="6400800" cy="1752600"/>
          </a:xfrm>
          <a:solidFill>
            <a:schemeClr val="bg1"/>
          </a:solidFill>
          <a:ln>
            <a:solidFill>
              <a:schemeClr val="tx1"/>
            </a:solidFill>
          </a:ln>
        </p:spPr>
        <p:txBody>
          <a:bodyPr/>
          <a:lstStyle/>
          <a:p>
            <a:r>
              <a:rPr lang="en-US" dirty="0" smtClean="0"/>
              <a:t>Two Important Reading Skills to Use with Purpose Before, During, and After Reading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791200"/>
            <a:ext cx="8579291" cy="946199"/>
          </a:xfrm>
          <a:prstGeom prst="rect">
            <a:avLst/>
          </a:prstGeom>
        </p:spPr>
      </p:pic>
    </p:spTree>
    <p:extLst>
      <p:ext uri="{BB962C8B-B14F-4D97-AF65-F5344CB8AC3E}">
        <p14:creationId xmlns:p14="http://schemas.microsoft.com/office/powerpoint/2010/main" val="3665004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a:t>
            </a:r>
            <a:r>
              <a:rPr lang="en-US" u="sng" dirty="0" smtClean="0"/>
              <a:t>skimming</a:t>
            </a:r>
            <a:r>
              <a:rPr lang="en-US" dirty="0" smtClean="0"/>
              <a:t> and </a:t>
            </a:r>
            <a:r>
              <a:rPr lang="en-US" u="sng" dirty="0" smtClean="0"/>
              <a:t>scanning</a:t>
            </a:r>
            <a:r>
              <a:rPr lang="en-US" dirty="0" smtClean="0"/>
              <a:t> in reading different?</a:t>
            </a:r>
            <a:endParaRPr lang="en-US" dirty="0"/>
          </a:p>
        </p:txBody>
      </p:sp>
      <p:sp>
        <p:nvSpPr>
          <p:cNvPr id="3" name="Content Placeholder 2"/>
          <p:cNvSpPr>
            <a:spLocks noGrp="1"/>
          </p:cNvSpPr>
          <p:nvPr>
            <p:ph idx="1"/>
          </p:nvPr>
        </p:nvSpPr>
        <p:spPr>
          <a:solidFill>
            <a:schemeClr val="bg1"/>
          </a:solidFill>
          <a:ln>
            <a:solidFill>
              <a:schemeClr val="tx1"/>
            </a:solidFill>
          </a:ln>
        </p:spPr>
        <p:txBody>
          <a:bodyPr>
            <a:normAutofit fontScale="85000" lnSpcReduction="20000"/>
          </a:bodyPr>
          <a:lstStyle/>
          <a:p>
            <a:r>
              <a:rPr lang="en-US" b="1" dirty="0" smtClean="0"/>
              <a:t>Skimming: </a:t>
            </a:r>
            <a:r>
              <a:rPr lang="en-US" dirty="0" smtClean="0"/>
              <a:t>the practice of moving eyes over text quickly to get an overview and main ideas of the text.</a:t>
            </a:r>
          </a:p>
          <a:p>
            <a:endParaRPr lang="en-US" dirty="0"/>
          </a:p>
          <a:p>
            <a:r>
              <a:rPr lang="en-US" b="1" dirty="0" smtClean="0"/>
              <a:t>Scanning: </a:t>
            </a:r>
            <a:r>
              <a:rPr lang="en-US" dirty="0" smtClean="0"/>
              <a:t>the practice of reading texts very quickly to find a particular piece of information. </a:t>
            </a:r>
          </a:p>
          <a:p>
            <a:pPr lvl="1"/>
            <a:r>
              <a:rPr lang="en-US" dirty="0" smtClean="0"/>
              <a:t>This is where “control-f” (PC) or “command-f” (Mac) comes in handy in the digital age!</a:t>
            </a:r>
          </a:p>
          <a:p>
            <a:pPr marL="0" indent="0">
              <a:buNone/>
            </a:pPr>
            <a:endParaRPr lang="en-US" dirty="0"/>
          </a:p>
          <a:p>
            <a:r>
              <a:rPr lang="en-US" dirty="0" smtClean="0"/>
              <a:t>Video: BBC’s “Skimming and Scanning</a:t>
            </a:r>
            <a:r>
              <a:rPr lang="en-US" dirty="0" smtClean="0">
                <a:hlinkClick r:id="rId2"/>
              </a:rPr>
              <a:t>”</a:t>
            </a:r>
          </a:p>
          <a:p>
            <a:pPr marL="0" indent="0">
              <a:buNone/>
            </a:pPr>
            <a:r>
              <a:rPr lang="en-US" dirty="0" smtClean="0">
                <a:hlinkClick r:id="rId2"/>
              </a:rPr>
              <a:t>http://www.bbc.co.uk/skillswise/topic/skimming-and-scanning</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295818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a:ln>
            <a:solidFill>
              <a:schemeClr val="tx1"/>
            </a:solidFill>
          </a:ln>
        </p:spPr>
        <p:txBody>
          <a:bodyPr>
            <a:normAutofit fontScale="90000"/>
          </a:bodyPr>
          <a:lstStyle/>
          <a:p>
            <a:r>
              <a:rPr lang="en-US" sz="2800" b="1" dirty="0" smtClean="0"/>
              <a:t>EXERCISE: </a:t>
            </a:r>
            <a:r>
              <a:rPr lang="en-US" sz="2800" b="1" dirty="0" smtClean="0">
                <a:solidFill>
                  <a:srgbClr val="00B050"/>
                </a:solidFill>
              </a:rPr>
              <a:t>SCAN</a:t>
            </a:r>
            <a:r>
              <a:rPr lang="en-US" sz="2800" dirty="0" smtClean="0"/>
              <a:t> the Anne Arundel CC Study Skills Lab handout </a:t>
            </a:r>
            <a:r>
              <a:rPr lang="en-US" sz="2800" b="1" dirty="0" smtClean="0">
                <a:solidFill>
                  <a:srgbClr val="00B050"/>
                </a:solidFill>
              </a:rPr>
              <a:t>to locate the steps in skimming and scanning.</a:t>
            </a:r>
            <a:br>
              <a:rPr lang="en-US" sz="2800" b="1" dirty="0" smtClean="0">
                <a:solidFill>
                  <a:srgbClr val="00B050"/>
                </a:solidFill>
              </a:rPr>
            </a:br>
            <a:r>
              <a:rPr lang="en-US" sz="2200" dirty="0" smtClean="0">
                <a:solidFill>
                  <a:schemeClr val="accent4">
                    <a:lumMod val="75000"/>
                  </a:schemeClr>
                </a:solidFill>
              </a:rPr>
              <a:t>In your notes, make chart and </a:t>
            </a:r>
            <a:r>
              <a:rPr lang="en-US" sz="2200" u="sng" dirty="0" smtClean="0">
                <a:solidFill>
                  <a:schemeClr val="accent4">
                    <a:lumMod val="75000"/>
                  </a:schemeClr>
                </a:solidFill>
              </a:rPr>
              <a:t>list the steps </a:t>
            </a:r>
            <a:r>
              <a:rPr lang="en-US" sz="2200" dirty="0" smtClean="0">
                <a:solidFill>
                  <a:schemeClr val="accent4">
                    <a:lumMod val="75000"/>
                  </a:schemeClr>
                </a:solidFill>
              </a:rPr>
              <a:t>in skimming and scanning.</a:t>
            </a:r>
            <a:endParaRPr lang="en-US" sz="2200" dirty="0">
              <a:solidFill>
                <a:schemeClr val="accent4">
                  <a:lumMod val="75000"/>
                </a:schemeClr>
              </a:solidFill>
            </a:endParaRPr>
          </a:p>
        </p:txBody>
      </p:sp>
      <p:sp>
        <p:nvSpPr>
          <p:cNvPr id="5" name="Text Placeholder 4"/>
          <p:cNvSpPr>
            <a:spLocks noGrp="1"/>
          </p:cNvSpPr>
          <p:nvPr>
            <p:ph type="body" idx="1"/>
          </p:nvPr>
        </p:nvSpPr>
        <p:spPr/>
        <p:txBody>
          <a:bodyPr/>
          <a:lstStyle/>
          <a:p>
            <a:r>
              <a:rPr lang="en-US" dirty="0" smtClean="0"/>
              <a:t>Skimming</a:t>
            </a:r>
            <a:endParaRPr lang="en-US" dirty="0"/>
          </a:p>
        </p:txBody>
      </p:sp>
      <p:sp>
        <p:nvSpPr>
          <p:cNvPr id="6" name="Content Placeholder 5"/>
          <p:cNvSpPr>
            <a:spLocks noGrp="1"/>
          </p:cNvSpPr>
          <p:nvPr>
            <p:ph sz="half" idx="2"/>
          </p:nvPr>
        </p:nvSpPr>
        <p:spPr>
          <a:solidFill>
            <a:schemeClr val="bg1"/>
          </a:solidFill>
          <a:ln>
            <a:solidFill>
              <a:schemeClr val="tx1"/>
            </a:solidFill>
          </a:ln>
        </p:spPr>
        <p:txBody>
          <a:bodyPr/>
          <a:lstStyle/>
          <a:p>
            <a:endParaRPr lang="en-US" dirty="0"/>
          </a:p>
        </p:txBody>
      </p:sp>
      <p:sp>
        <p:nvSpPr>
          <p:cNvPr id="7" name="Text Placeholder 6"/>
          <p:cNvSpPr>
            <a:spLocks noGrp="1"/>
          </p:cNvSpPr>
          <p:nvPr>
            <p:ph type="body" sz="quarter" idx="3"/>
          </p:nvPr>
        </p:nvSpPr>
        <p:spPr/>
        <p:txBody>
          <a:bodyPr/>
          <a:lstStyle/>
          <a:p>
            <a:r>
              <a:rPr lang="en-US" dirty="0" smtClean="0"/>
              <a:t>Scanning</a:t>
            </a:r>
            <a:endParaRPr lang="en-US" dirty="0"/>
          </a:p>
        </p:txBody>
      </p:sp>
      <p:sp>
        <p:nvSpPr>
          <p:cNvPr id="8" name="Content Placeholder 7"/>
          <p:cNvSpPr>
            <a:spLocks noGrp="1"/>
          </p:cNvSpPr>
          <p:nvPr>
            <p:ph sz="quarter" idx="4"/>
          </p:nvPr>
        </p:nvSpPr>
        <p:spPr>
          <a:solidFill>
            <a:schemeClr val="bg1"/>
          </a:solidFill>
          <a:ln>
            <a:solidFill>
              <a:schemeClr val="tx1"/>
            </a:solidFill>
          </a:ln>
        </p:spPr>
        <p:txBody>
          <a:bodyPr/>
          <a:lstStyle/>
          <a:p>
            <a:endParaRPr lang="en-US" dirty="0"/>
          </a:p>
        </p:txBody>
      </p:sp>
    </p:spTree>
    <p:extLst>
      <p:ext uri="{BB962C8B-B14F-4D97-AF65-F5344CB8AC3E}">
        <p14:creationId xmlns:p14="http://schemas.microsoft.com/office/powerpoint/2010/main" val="559408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Reflect on Skimming and Scanning</a:t>
            </a:r>
            <a:endParaRPr lang="en-US" sz="3600" dirty="0"/>
          </a:p>
        </p:txBody>
      </p:sp>
      <p:sp>
        <p:nvSpPr>
          <p:cNvPr id="3" name="Content Placeholder 2"/>
          <p:cNvSpPr>
            <a:spLocks noGrp="1"/>
          </p:cNvSpPr>
          <p:nvPr>
            <p:ph idx="1"/>
          </p:nvPr>
        </p:nvSpPr>
        <p:spPr>
          <a:xfrm>
            <a:off x="381000" y="1219200"/>
            <a:ext cx="8229600" cy="5181600"/>
          </a:xfrm>
          <a:solidFill>
            <a:schemeClr val="bg1"/>
          </a:solidFill>
          <a:ln>
            <a:solidFill>
              <a:schemeClr val="tx1"/>
            </a:solidFill>
          </a:ln>
        </p:spPr>
        <p:txBody>
          <a:bodyPr>
            <a:normAutofit fontScale="92500" lnSpcReduction="20000"/>
          </a:bodyPr>
          <a:lstStyle/>
          <a:p>
            <a:pPr marL="514350" indent="-514350">
              <a:buFont typeface="+mj-lt"/>
              <a:buAutoNum type="arabicPeriod"/>
            </a:pPr>
            <a:r>
              <a:rPr lang="en-US" sz="2800" dirty="0" smtClean="0"/>
              <a:t>In your notebook, answer these two questions briefly.</a:t>
            </a:r>
          </a:p>
          <a:p>
            <a:pPr marL="461963" indent="0"/>
            <a:r>
              <a:rPr lang="en-US" sz="2800" dirty="0" smtClean="0">
                <a:solidFill>
                  <a:srgbClr val="7030A0"/>
                </a:solidFill>
              </a:rPr>
              <a:t>Are you using skimming and scanning to your best advantage?</a:t>
            </a:r>
          </a:p>
          <a:p>
            <a:pPr marL="461963" indent="0"/>
            <a:r>
              <a:rPr lang="en-US" sz="2800" dirty="0" smtClean="0">
                <a:solidFill>
                  <a:srgbClr val="7030A0"/>
                </a:solidFill>
              </a:rPr>
              <a:t>What are disadvantages of skimming and scanning?</a:t>
            </a:r>
          </a:p>
          <a:p>
            <a:pPr marL="514350" indent="-514350">
              <a:buFont typeface="+mj-lt"/>
              <a:buAutoNum type="arabicPeriod" startAt="2"/>
            </a:pPr>
            <a:r>
              <a:rPr lang="en-US" sz="2800" dirty="0" smtClean="0"/>
              <a:t>Then, read and annotate the following article for main idea and supporting detail. Note anything you relate to personally as well. Think about the ways you skim and scan in your own reading – in school and out.</a:t>
            </a:r>
          </a:p>
          <a:p>
            <a:pPr marL="0" indent="0">
              <a:buNone/>
            </a:pPr>
            <a:r>
              <a:rPr lang="en-US" sz="2800" dirty="0" smtClean="0"/>
              <a:t>The article:</a:t>
            </a:r>
          </a:p>
          <a:p>
            <a:pPr marL="461963" indent="-461963">
              <a:buNone/>
            </a:pPr>
            <a:r>
              <a:rPr lang="en-US" dirty="0" err="1" smtClean="0"/>
              <a:t>Rosenwald</a:t>
            </a:r>
            <a:r>
              <a:rPr lang="en-US" dirty="0" smtClean="0"/>
              <a:t>, Michael. “</a:t>
            </a:r>
            <a:r>
              <a:rPr lang="en-US" dirty="0" smtClean="0">
                <a:hlinkClick r:id="rId2"/>
              </a:rPr>
              <a:t>Serious Reading Takes a Hit from Online Skimming and Scanning, Readers Say.</a:t>
            </a:r>
            <a:r>
              <a:rPr lang="en-US" dirty="0" smtClean="0"/>
              <a:t>” </a:t>
            </a:r>
            <a:r>
              <a:rPr lang="en-US" i="1" dirty="0" smtClean="0"/>
              <a:t>Washington Post. </a:t>
            </a:r>
            <a:r>
              <a:rPr lang="en-US" dirty="0" smtClean="0"/>
              <a:t>6 April 2014. Web. 9 Oct. 2014.</a:t>
            </a:r>
            <a:endParaRPr lang="en-US" dirty="0"/>
          </a:p>
        </p:txBody>
      </p:sp>
    </p:spTree>
    <p:extLst>
      <p:ext uri="{BB962C8B-B14F-4D97-AF65-F5344CB8AC3E}">
        <p14:creationId xmlns:p14="http://schemas.microsoft.com/office/powerpoint/2010/main" val="384306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b="1" dirty="0" smtClean="0">
                <a:solidFill>
                  <a:srgbClr val="7030A0"/>
                </a:solidFill>
              </a:rPr>
              <a:t>EXIT SLIP</a:t>
            </a:r>
            <a:br>
              <a:rPr lang="en-US" sz="3600" b="1" dirty="0" smtClean="0">
                <a:solidFill>
                  <a:srgbClr val="7030A0"/>
                </a:solidFill>
              </a:rPr>
            </a:br>
            <a:r>
              <a:rPr lang="en-US" sz="3600" dirty="0" smtClean="0"/>
              <a:t>Written Reflection on Skimming and Scanning</a:t>
            </a:r>
            <a:endParaRPr lang="en-US" sz="3600" dirty="0"/>
          </a:p>
        </p:txBody>
      </p:sp>
      <p:sp>
        <p:nvSpPr>
          <p:cNvPr id="3" name="Content Placeholder 2"/>
          <p:cNvSpPr>
            <a:spLocks noGrp="1"/>
          </p:cNvSpPr>
          <p:nvPr>
            <p:ph idx="1"/>
          </p:nvPr>
        </p:nvSpPr>
        <p:spPr>
          <a:xfrm>
            <a:off x="457200" y="1371600"/>
            <a:ext cx="8229600" cy="5410200"/>
          </a:xfrm>
          <a:solidFill>
            <a:schemeClr val="bg1"/>
          </a:solidFill>
          <a:ln>
            <a:solidFill>
              <a:schemeClr val="tx1"/>
            </a:solidFill>
          </a:ln>
        </p:spPr>
        <p:txBody>
          <a:bodyPr>
            <a:normAutofit fontScale="77500" lnSpcReduction="20000"/>
          </a:bodyPr>
          <a:lstStyle/>
          <a:p>
            <a:pPr marL="514350" indent="-514350">
              <a:buFont typeface="+mj-lt"/>
              <a:buAutoNum type="arabicPeriod" startAt="3"/>
            </a:pPr>
            <a:r>
              <a:rPr lang="en-US" sz="2800" b="1" u="sng" dirty="0" smtClean="0">
                <a:solidFill>
                  <a:srgbClr val="7030A0"/>
                </a:solidFill>
              </a:rPr>
              <a:t>Exit slip:</a:t>
            </a:r>
            <a:r>
              <a:rPr lang="en-US" sz="2800" dirty="0" smtClean="0">
                <a:solidFill>
                  <a:srgbClr val="7030A0"/>
                </a:solidFill>
              </a:rPr>
              <a:t> On a separate sheet of paper, </a:t>
            </a:r>
            <a:r>
              <a:rPr lang="en-US" sz="2800" dirty="0" smtClean="0"/>
              <a:t>write a paragraph that explains how you use skimming and scanning in your daily life and in your academic work. Then, explain how you could use skimming and scanning more effectively in either or both. Begin with a clear topic sentence and follow with examples of how you skim and scan currently and how you could improve each. Here’s a framework to help you organize your paragraph:</a:t>
            </a:r>
          </a:p>
          <a:p>
            <a:pPr marL="400050" lvl="1" indent="0">
              <a:lnSpc>
                <a:spcPct val="170000"/>
              </a:lnSpc>
              <a:buNone/>
            </a:pPr>
            <a:r>
              <a:rPr lang="en-US" sz="2300" dirty="0" smtClean="0"/>
              <a:t>     </a:t>
            </a:r>
            <a:r>
              <a:rPr lang="en-US" sz="2300" dirty="0" smtClean="0">
                <a:solidFill>
                  <a:schemeClr val="tx2"/>
                </a:solidFill>
              </a:rPr>
              <a:t>I can improve my use of skimming and scanning in my school work and my day-to-day reading. </a:t>
            </a:r>
            <a:r>
              <a:rPr lang="en-US" sz="2300" b="1" dirty="0" smtClean="0">
                <a:solidFill>
                  <a:schemeClr val="accent4">
                    <a:lumMod val="75000"/>
                  </a:schemeClr>
                </a:solidFill>
              </a:rPr>
              <a:t>First,</a:t>
            </a:r>
            <a:r>
              <a:rPr lang="en-US" sz="2300" dirty="0" smtClean="0">
                <a:solidFill>
                  <a:schemeClr val="tx2"/>
                </a:solidFill>
              </a:rPr>
              <a:t> I currently use skimming  in my school work to ____.  </a:t>
            </a:r>
            <a:r>
              <a:rPr lang="en-US" sz="2300" b="1" dirty="0" smtClean="0">
                <a:solidFill>
                  <a:schemeClr val="accent4">
                    <a:lumMod val="75000"/>
                  </a:schemeClr>
                </a:solidFill>
              </a:rPr>
              <a:t>For example</a:t>
            </a:r>
            <a:r>
              <a:rPr lang="en-US" sz="2300" dirty="0" smtClean="0">
                <a:solidFill>
                  <a:schemeClr val="tx2"/>
                </a:solidFill>
              </a:rPr>
              <a:t>, I _______.  I also use skimming when I am reading ______ to ___________. This works well for me, but I think if I </a:t>
            </a:r>
            <a:r>
              <a:rPr lang="en-US" sz="2300" b="1" dirty="0" smtClean="0">
                <a:solidFill>
                  <a:schemeClr val="accent4">
                    <a:lumMod val="75000"/>
                  </a:schemeClr>
                </a:solidFill>
              </a:rPr>
              <a:t>also</a:t>
            </a:r>
            <a:r>
              <a:rPr lang="en-US" sz="2300" dirty="0" smtClean="0">
                <a:solidFill>
                  <a:schemeClr val="tx2"/>
                </a:solidFill>
              </a:rPr>
              <a:t> add _____ to my skimming, I  . . . . </a:t>
            </a:r>
            <a:r>
              <a:rPr lang="en-US" sz="2300" b="1" dirty="0" smtClean="0">
                <a:solidFill>
                  <a:schemeClr val="accent4">
                    <a:lumMod val="75000"/>
                  </a:schemeClr>
                </a:solidFill>
              </a:rPr>
              <a:t>Second</a:t>
            </a:r>
            <a:r>
              <a:rPr lang="en-US" sz="2300" dirty="0" smtClean="0">
                <a:solidFill>
                  <a:schemeClr val="tx2"/>
                </a:solidFill>
              </a:rPr>
              <a:t>, I currently scan texts when I want to  . . . . .  </a:t>
            </a:r>
            <a:r>
              <a:rPr lang="en-US" sz="2300" b="1" dirty="0" smtClean="0">
                <a:solidFill>
                  <a:schemeClr val="accent4">
                    <a:lumMod val="75000"/>
                  </a:schemeClr>
                </a:solidFill>
              </a:rPr>
              <a:t>For instance</a:t>
            </a:r>
            <a:r>
              <a:rPr lang="en-US" sz="2300" dirty="0" smtClean="0">
                <a:solidFill>
                  <a:schemeClr val="tx2"/>
                </a:solidFill>
              </a:rPr>
              <a:t>, I recently _______. I could use  scanning more effectively  by  _____________. While my skimming and scanning skills are_________________, I can see with some improvement, I can ________________.</a:t>
            </a:r>
          </a:p>
          <a:p>
            <a:pPr marL="0" indent="0">
              <a:buNone/>
            </a:pPr>
            <a:endParaRPr lang="en-US" sz="2800" dirty="0" smtClean="0"/>
          </a:p>
        </p:txBody>
      </p:sp>
    </p:spTree>
    <p:extLst>
      <p:ext uri="{BB962C8B-B14F-4D97-AF65-F5344CB8AC3E}">
        <p14:creationId xmlns:p14="http://schemas.microsoft.com/office/powerpoint/2010/main" val="161452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HOMEWORK</a:t>
            </a:r>
            <a:endParaRPr lang="en-US" dirty="0">
              <a:solidFill>
                <a:schemeClr val="tx2"/>
              </a:solidFill>
            </a:endParaRPr>
          </a:p>
        </p:txBody>
      </p:sp>
      <p:sp>
        <p:nvSpPr>
          <p:cNvPr id="3" name="Content Placeholder 2"/>
          <p:cNvSpPr>
            <a:spLocks noGrp="1"/>
          </p:cNvSpPr>
          <p:nvPr>
            <p:ph idx="1"/>
          </p:nvPr>
        </p:nvSpPr>
        <p:spPr>
          <a:solidFill>
            <a:schemeClr val="bg1"/>
          </a:solidFill>
          <a:ln w="12700">
            <a:solidFill>
              <a:schemeClr val="tx1"/>
            </a:solidFill>
          </a:ln>
        </p:spPr>
        <p:txBody>
          <a:bodyPr>
            <a:normAutofit/>
          </a:bodyPr>
          <a:lstStyle/>
          <a:p>
            <a:endParaRPr lang="en-US" i="1" dirty="0"/>
          </a:p>
        </p:txBody>
      </p:sp>
    </p:spTree>
    <p:extLst>
      <p:ext uri="{BB962C8B-B14F-4D97-AF65-F5344CB8AC3E}">
        <p14:creationId xmlns:p14="http://schemas.microsoft.com/office/powerpoint/2010/main" val="3710070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436</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Skimming and Scanning</vt:lpstr>
      <vt:lpstr>How are skimming and scanning in reading different?</vt:lpstr>
      <vt:lpstr>EXERCISE: SCAN the Anne Arundel CC Study Skills Lab handout to locate the steps in skimming and scanning. In your notes, make chart and list the steps in skimming and scanning.</vt:lpstr>
      <vt:lpstr>Reflect on Skimming and Scanning</vt:lpstr>
      <vt:lpstr>EXIT SLIP Written Reflection on Skimming and Scanning</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Skimming and Scanning</dc:title>
  <dc:creator>KIEFER</dc:creator>
  <cp:lastModifiedBy>Carrie</cp:lastModifiedBy>
  <cp:revision>13</cp:revision>
  <dcterms:created xsi:type="dcterms:W3CDTF">2014-10-12T23:10:17Z</dcterms:created>
  <dcterms:modified xsi:type="dcterms:W3CDTF">2015-05-26T05:34:07Z</dcterms:modified>
</cp:coreProperties>
</file>